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1068" r:id="rId6"/>
    <p:sldId id="1069" r:id="rId7"/>
    <p:sldId id="1071" r:id="rId8"/>
    <p:sldId id="1076" r:id="rId9"/>
    <p:sldId id="1079" r:id="rId10"/>
    <p:sldId id="1073" r:id="rId11"/>
    <p:sldId id="1083" r:id="rId12"/>
    <p:sldId id="1078" r:id="rId13"/>
    <p:sldId id="1084" r:id="rId14"/>
    <p:sldId id="1074" r:id="rId15"/>
    <p:sldId id="1080" r:id="rId16"/>
    <p:sldId id="1072" r:id="rId17"/>
    <p:sldId id="1081" r:id="rId18"/>
    <p:sldId id="1075" r:id="rId19"/>
    <p:sldId id="1082" r:id="rId20"/>
    <p:sldId id="1085" r:id="rId21"/>
  </p:sldIdLst>
  <p:sldSz cx="9144000" cy="6858000" type="screen4x3"/>
  <p:notesSz cx="6735763" cy="98663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游ゴシック" pitchFamily="50" charset="-128"/>
        <a:ea typeface="游ゴシック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游ゴシック" pitchFamily="50" charset="-128"/>
        <a:ea typeface="游ゴシック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游ゴシック" pitchFamily="50" charset="-128"/>
        <a:ea typeface="游ゴシック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游ゴシック" pitchFamily="50" charset="-128"/>
        <a:ea typeface="游ゴシック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游ゴシック" pitchFamily="50" charset="-128"/>
        <a:ea typeface="游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游ゴシック" pitchFamily="50" charset="-128"/>
        <a:ea typeface="游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游ゴシック" pitchFamily="50" charset="-128"/>
        <a:ea typeface="游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游ゴシック" pitchFamily="50" charset="-128"/>
        <a:ea typeface="游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游ゴシック" pitchFamily="50" charset="-128"/>
        <a:ea typeface="游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1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ohiro" initials="T" lastIdx="4" clrIdx="0">
    <p:extLst>
      <p:ext uri="{19B8F6BF-5375-455C-9EA6-DF929625EA0E}">
        <p15:presenceInfo xmlns:p15="http://schemas.microsoft.com/office/powerpoint/2012/main" userId="Tomohiro" providerId="None"/>
      </p:ext>
    </p:extLst>
  </p:cmAuthor>
  <p:cmAuthor id="2" name="midori Kitahashi" initials="mK" lastIdx="1" clrIdx="1">
    <p:extLst>
      <p:ext uri="{19B8F6BF-5375-455C-9EA6-DF929625EA0E}">
        <p15:presenceInfo xmlns:p15="http://schemas.microsoft.com/office/powerpoint/2012/main" userId="6d42b9b2b96346da" providerId="Windows Live"/>
      </p:ext>
    </p:extLst>
  </p:cmAuthor>
  <p:cmAuthor id="3" name="watanabe manabu" initials="wm" lastIdx="1" clrIdx="2">
    <p:extLst>
      <p:ext uri="{19B8F6BF-5375-455C-9EA6-DF929625EA0E}">
        <p15:presenceInfo xmlns:p15="http://schemas.microsoft.com/office/powerpoint/2012/main" userId="7f41b7ae5734a2c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00FF"/>
    <a:srgbClr val="FF9900"/>
    <a:srgbClr val="FF9933"/>
    <a:srgbClr val="FF6600"/>
    <a:srgbClr val="F2EC00"/>
    <a:srgbClr val="D1CC00"/>
    <a:srgbClr val="FFFF00"/>
    <a:srgbClr val="0080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97" autoAdjust="0"/>
    <p:restoredTop sz="80328" autoAdjust="0"/>
  </p:normalViewPr>
  <p:slideViewPr>
    <p:cSldViewPr snapToGrid="0" showGuides="1">
      <p:cViewPr varScale="1">
        <p:scale>
          <a:sx n="79" d="100"/>
          <a:sy n="79" d="100"/>
        </p:scale>
        <p:origin x="1786" y="72"/>
      </p:cViewPr>
      <p:guideLst>
        <p:guide orient="horz" pos="341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6" d="100"/>
          <a:sy n="116" d="100"/>
        </p:scale>
        <p:origin x="516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19608" cy="494802"/>
          </a:xfrm>
          <a:prstGeom prst="rect">
            <a:avLst/>
          </a:prstGeom>
        </p:spPr>
        <p:txBody>
          <a:bodyPr vert="horz" lIns="94678" tIns="47343" rIns="94678" bIns="47343" rtlCol="0"/>
          <a:lstStyle>
            <a:lvl1pPr algn="l">
              <a:defRPr sz="13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612" y="-9936"/>
            <a:ext cx="2919606" cy="494802"/>
          </a:xfrm>
          <a:prstGeom prst="rect">
            <a:avLst/>
          </a:prstGeom>
        </p:spPr>
        <p:txBody>
          <a:bodyPr vert="horz" lIns="94678" tIns="47343" rIns="94678" bIns="47343" rtlCol="0"/>
          <a:lstStyle>
            <a:lvl1pPr algn="r">
              <a:defRPr sz="1300"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9371514"/>
            <a:ext cx="2919608" cy="494802"/>
          </a:xfrm>
          <a:prstGeom prst="rect">
            <a:avLst/>
          </a:prstGeom>
        </p:spPr>
        <p:txBody>
          <a:bodyPr vert="horz" lIns="94678" tIns="47343" rIns="94678" bIns="47343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612" y="9371514"/>
            <a:ext cx="2919606" cy="494802"/>
          </a:xfrm>
          <a:prstGeom prst="rect">
            <a:avLst/>
          </a:prstGeom>
        </p:spPr>
        <p:txBody>
          <a:bodyPr vert="horz" wrap="square" lIns="94678" tIns="47343" rIns="94678" bIns="4734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23D48DC-7C97-4FE2-8566-A06B9AA5AA8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75872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19608" cy="494802"/>
          </a:xfrm>
          <a:prstGeom prst="rect">
            <a:avLst/>
          </a:prstGeom>
        </p:spPr>
        <p:txBody>
          <a:bodyPr vert="horz" lIns="94678" tIns="47343" rIns="94678" bIns="47343" rtlCol="0"/>
          <a:lstStyle>
            <a:lvl1pPr algn="l">
              <a:defRPr sz="13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612" y="5"/>
            <a:ext cx="2919606" cy="494802"/>
          </a:xfrm>
          <a:prstGeom prst="rect">
            <a:avLst/>
          </a:prstGeom>
        </p:spPr>
        <p:txBody>
          <a:bodyPr vert="horz" lIns="94678" tIns="47343" rIns="94678" bIns="47343" rtlCol="0"/>
          <a:lstStyle>
            <a:lvl1pPr algn="r">
              <a:defRPr sz="1300"/>
            </a:lvl1pPr>
          </a:lstStyle>
          <a:p>
            <a:pPr>
              <a:defRPr/>
            </a:pPr>
            <a:fld id="{058346F2-D05C-4D89-B997-06DCC1F82D31}" type="datetimeFigureOut">
              <a:rPr lang="ja-JP" altLang="en-US"/>
              <a:pPr>
                <a:defRPr/>
              </a:pPr>
              <a:t>2021/5/31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78" tIns="47343" rIns="94678" bIns="47343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354" y="4747616"/>
            <a:ext cx="5388610" cy="3884832"/>
          </a:xfrm>
          <a:prstGeom prst="rect">
            <a:avLst/>
          </a:prstGeom>
        </p:spPr>
        <p:txBody>
          <a:bodyPr vert="horz" lIns="94678" tIns="47343" rIns="94678" bIns="47343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371514"/>
            <a:ext cx="2919608" cy="494802"/>
          </a:xfrm>
          <a:prstGeom prst="rect">
            <a:avLst/>
          </a:prstGeom>
        </p:spPr>
        <p:txBody>
          <a:bodyPr vert="horz" lIns="94678" tIns="47343" rIns="94678" bIns="47343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612" y="9371514"/>
            <a:ext cx="2919606" cy="494802"/>
          </a:xfrm>
          <a:prstGeom prst="rect">
            <a:avLst/>
          </a:prstGeom>
        </p:spPr>
        <p:txBody>
          <a:bodyPr vert="horz" wrap="square" lIns="94678" tIns="47343" rIns="94678" bIns="4734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AA27877-D421-4269-B163-A35AB79424B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60860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04900" y="477838"/>
            <a:ext cx="4613275" cy="34607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2CC3-3A97-4D27-AD9F-BE45EF324DE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334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62CC3-3A97-4D27-AD9F-BE45EF324DE0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7" name="スライド イメージ プレースホルダー 6"/>
          <p:cNvSpPr>
            <a:spLocks noGrp="1" noRot="1" noChangeAspect="1"/>
          </p:cNvSpPr>
          <p:nvPr>
            <p:ph type="sldImg"/>
          </p:nvPr>
        </p:nvSpPr>
        <p:spPr>
          <a:xfrm>
            <a:off x="1104900" y="477838"/>
            <a:ext cx="4613275" cy="3460750"/>
          </a:xfrm>
        </p:spPr>
      </p:sp>
    </p:spTree>
    <p:extLst>
      <p:ext uri="{BB962C8B-B14F-4D97-AF65-F5344CB8AC3E}">
        <p14:creationId xmlns:p14="http://schemas.microsoft.com/office/powerpoint/2010/main" val="2138521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62CC3-3A97-4D27-AD9F-BE45EF324DE0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7" name="スライド イメージ プレースホルダー 6"/>
          <p:cNvSpPr>
            <a:spLocks noGrp="1" noRot="1" noChangeAspect="1"/>
          </p:cNvSpPr>
          <p:nvPr>
            <p:ph type="sldImg"/>
          </p:nvPr>
        </p:nvSpPr>
        <p:spPr>
          <a:xfrm>
            <a:off x="1104900" y="477838"/>
            <a:ext cx="4613275" cy="3460750"/>
          </a:xfrm>
        </p:spPr>
      </p:sp>
    </p:spTree>
    <p:extLst>
      <p:ext uri="{BB962C8B-B14F-4D97-AF65-F5344CB8AC3E}">
        <p14:creationId xmlns:p14="http://schemas.microsoft.com/office/powerpoint/2010/main" val="316414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62CC3-3A97-4D27-AD9F-BE45EF324DE0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7" name="スライド イメージ プレースホルダー 6"/>
          <p:cNvSpPr>
            <a:spLocks noGrp="1" noRot="1" noChangeAspect="1"/>
          </p:cNvSpPr>
          <p:nvPr>
            <p:ph type="sldImg"/>
          </p:nvPr>
        </p:nvSpPr>
        <p:spPr>
          <a:xfrm>
            <a:off x="1104900" y="477838"/>
            <a:ext cx="4613275" cy="3460750"/>
          </a:xfrm>
        </p:spPr>
      </p:sp>
    </p:spTree>
    <p:extLst>
      <p:ext uri="{BB962C8B-B14F-4D97-AF65-F5344CB8AC3E}">
        <p14:creationId xmlns:p14="http://schemas.microsoft.com/office/powerpoint/2010/main" val="1615053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62CC3-3A97-4D27-AD9F-BE45EF324DE0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7" name="スライド イメージ プレースホルダー 6"/>
          <p:cNvSpPr>
            <a:spLocks noGrp="1" noRot="1" noChangeAspect="1"/>
          </p:cNvSpPr>
          <p:nvPr>
            <p:ph type="sldImg"/>
          </p:nvPr>
        </p:nvSpPr>
        <p:spPr>
          <a:xfrm>
            <a:off x="1104900" y="477838"/>
            <a:ext cx="4613275" cy="3460750"/>
          </a:xfrm>
        </p:spPr>
      </p:sp>
    </p:spTree>
    <p:extLst>
      <p:ext uri="{BB962C8B-B14F-4D97-AF65-F5344CB8AC3E}">
        <p14:creationId xmlns:p14="http://schemas.microsoft.com/office/powerpoint/2010/main" val="548036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62CC3-3A97-4D27-AD9F-BE45EF324DE0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7" name="スライド イメージ プレースホルダー 6"/>
          <p:cNvSpPr>
            <a:spLocks noGrp="1" noRot="1" noChangeAspect="1"/>
          </p:cNvSpPr>
          <p:nvPr>
            <p:ph type="sldImg"/>
          </p:nvPr>
        </p:nvSpPr>
        <p:spPr>
          <a:xfrm>
            <a:off x="1104900" y="477838"/>
            <a:ext cx="4613275" cy="3460750"/>
          </a:xfrm>
        </p:spPr>
      </p:sp>
    </p:spTree>
    <p:extLst>
      <p:ext uri="{BB962C8B-B14F-4D97-AF65-F5344CB8AC3E}">
        <p14:creationId xmlns:p14="http://schemas.microsoft.com/office/powerpoint/2010/main" val="4002360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62CC3-3A97-4D27-AD9F-BE45EF324DE0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7" name="スライド イメージ プレースホルダー 6"/>
          <p:cNvSpPr>
            <a:spLocks noGrp="1" noRot="1" noChangeAspect="1"/>
          </p:cNvSpPr>
          <p:nvPr>
            <p:ph type="sldImg"/>
          </p:nvPr>
        </p:nvSpPr>
        <p:spPr>
          <a:xfrm>
            <a:off x="1104900" y="477838"/>
            <a:ext cx="4613275" cy="3460750"/>
          </a:xfrm>
        </p:spPr>
      </p:sp>
    </p:spTree>
    <p:extLst>
      <p:ext uri="{BB962C8B-B14F-4D97-AF65-F5344CB8AC3E}">
        <p14:creationId xmlns:p14="http://schemas.microsoft.com/office/powerpoint/2010/main" val="1354358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62CC3-3A97-4D27-AD9F-BE45EF324DE0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7" name="スライド イメージ プレースホルダー 6"/>
          <p:cNvSpPr>
            <a:spLocks noGrp="1" noRot="1" noChangeAspect="1"/>
          </p:cNvSpPr>
          <p:nvPr>
            <p:ph type="sldImg"/>
          </p:nvPr>
        </p:nvSpPr>
        <p:spPr>
          <a:xfrm>
            <a:off x="1104900" y="477838"/>
            <a:ext cx="4613275" cy="3460750"/>
          </a:xfrm>
        </p:spPr>
      </p:sp>
    </p:spTree>
    <p:extLst>
      <p:ext uri="{BB962C8B-B14F-4D97-AF65-F5344CB8AC3E}">
        <p14:creationId xmlns:p14="http://schemas.microsoft.com/office/powerpoint/2010/main" val="841652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62CC3-3A97-4D27-AD9F-BE45EF324DE0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7" name="スライド イメージ プレースホルダー 6"/>
          <p:cNvSpPr>
            <a:spLocks noGrp="1" noRot="1" noChangeAspect="1"/>
          </p:cNvSpPr>
          <p:nvPr>
            <p:ph type="sldImg"/>
          </p:nvPr>
        </p:nvSpPr>
        <p:spPr>
          <a:xfrm>
            <a:off x="1104900" y="477838"/>
            <a:ext cx="4613275" cy="3460750"/>
          </a:xfrm>
        </p:spPr>
      </p:sp>
    </p:spTree>
    <p:extLst>
      <p:ext uri="{BB962C8B-B14F-4D97-AF65-F5344CB8AC3E}">
        <p14:creationId xmlns:p14="http://schemas.microsoft.com/office/powerpoint/2010/main" val="2740171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62CC3-3A97-4D27-AD9F-BE45EF324DE0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7" name="スライド イメージ プレースホルダー 6"/>
          <p:cNvSpPr>
            <a:spLocks noGrp="1" noRot="1" noChangeAspect="1"/>
          </p:cNvSpPr>
          <p:nvPr>
            <p:ph type="sldImg"/>
          </p:nvPr>
        </p:nvSpPr>
        <p:spPr>
          <a:xfrm>
            <a:off x="1104900" y="477838"/>
            <a:ext cx="4613275" cy="3460750"/>
          </a:xfrm>
        </p:spPr>
      </p:sp>
    </p:spTree>
    <p:extLst>
      <p:ext uri="{BB962C8B-B14F-4D97-AF65-F5344CB8AC3E}">
        <p14:creationId xmlns:p14="http://schemas.microsoft.com/office/powerpoint/2010/main" val="2147726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62CC3-3A97-4D27-AD9F-BE45EF324DE0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7" name="スライド イメージ プレースホルダー 6"/>
          <p:cNvSpPr>
            <a:spLocks noGrp="1" noRot="1" noChangeAspect="1"/>
          </p:cNvSpPr>
          <p:nvPr>
            <p:ph type="sldImg"/>
          </p:nvPr>
        </p:nvSpPr>
        <p:spPr>
          <a:xfrm>
            <a:off x="1104900" y="477838"/>
            <a:ext cx="4613275" cy="3460750"/>
          </a:xfrm>
        </p:spPr>
      </p:sp>
    </p:spTree>
    <p:extLst>
      <p:ext uri="{BB962C8B-B14F-4D97-AF65-F5344CB8AC3E}">
        <p14:creationId xmlns:p14="http://schemas.microsoft.com/office/powerpoint/2010/main" val="436171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62CC3-3A97-4D27-AD9F-BE45EF324DE0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7" name="スライド イメージ プレースホルダー 6"/>
          <p:cNvSpPr>
            <a:spLocks noGrp="1" noRot="1" noChangeAspect="1"/>
          </p:cNvSpPr>
          <p:nvPr>
            <p:ph type="sldImg"/>
          </p:nvPr>
        </p:nvSpPr>
        <p:spPr>
          <a:xfrm>
            <a:off x="1104900" y="477838"/>
            <a:ext cx="4613275" cy="3460750"/>
          </a:xfrm>
        </p:spPr>
      </p:sp>
    </p:spTree>
    <p:extLst>
      <p:ext uri="{BB962C8B-B14F-4D97-AF65-F5344CB8AC3E}">
        <p14:creationId xmlns:p14="http://schemas.microsoft.com/office/powerpoint/2010/main" val="3525829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62CC3-3A97-4D27-AD9F-BE45EF324DE0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7" name="スライド イメージ プレースホルダー 6"/>
          <p:cNvSpPr>
            <a:spLocks noGrp="1" noRot="1" noChangeAspect="1"/>
          </p:cNvSpPr>
          <p:nvPr>
            <p:ph type="sldImg"/>
          </p:nvPr>
        </p:nvSpPr>
        <p:spPr>
          <a:xfrm>
            <a:off x="1104900" y="477838"/>
            <a:ext cx="4613275" cy="3460750"/>
          </a:xfrm>
        </p:spPr>
      </p:sp>
    </p:spTree>
    <p:extLst>
      <p:ext uri="{BB962C8B-B14F-4D97-AF65-F5344CB8AC3E}">
        <p14:creationId xmlns:p14="http://schemas.microsoft.com/office/powerpoint/2010/main" val="2491108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62CC3-3A97-4D27-AD9F-BE45EF324DE0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7" name="スライド イメージ プレースホルダー 6"/>
          <p:cNvSpPr>
            <a:spLocks noGrp="1" noRot="1" noChangeAspect="1"/>
          </p:cNvSpPr>
          <p:nvPr>
            <p:ph type="sldImg"/>
          </p:nvPr>
        </p:nvSpPr>
        <p:spPr>
          <a:xfrm>
            <a:off x="1104900" y="477838"/>
            <a:ext cx="4613275" cy="3460750"/>
          </a:xfrm>
        </p:spPr>
      </p:sp>
    </p:spTree>
    <p:extLst>
      <p:ext uri="{BB962C8B-B14F-4D97-AF65-F5344CB8AC3E}">
        <p14:creationId xmlns:p14="http://schemas.microsoft.com/office/powerpoint/2010/main" val="3417789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62CC3-3A97-4D27-AD9F-BE45EF324DE0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7" name="スライド イメージ プレースホルダー 6"/>
          <p:cNvSpPr>
            <a:spLocks noGrp="1" noRot="1" noChangeAspect="1"/>
          </p:cNvSpPr>
          <p:nvPr>
            <p:ph type="sldImg"/>
          </p:nvPr>
        </p:nvSpPr>
        <p:spPr>
          <a:xfrm>
            <a:off x="1104900" y="477838"/>
            <a:ext cx="4613275" cy="3460750"/>
          </a:xfrm>
        </p:spPr>
      </p:sp>
    </p:spTree>
    <p:extLst>
      <p:ext uri="{BB962C8B-B14F-4D97-AF65-F5344CB8AC3E}">
        <p14:creationId xmlns:p14="http://schemas.microsoft.com/office/powerpoint/2010/main" val="3623448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62CC3-3A97-4D27-AD9F-BE45EF324DE0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7" name="スライド イメージ プレースホルダー 6"/>
          <p:cNvSpPr>
            <a:spLocks noGrp="1" noRot="1" noChangeAspect="1"/>
          </p:cNvSpPr>
          <p:nvPr>
            <p:ph type="sldImg"/>
          </p:nvPr>
        </p:nvSpPr>
        <p:spPr>
          <a:xfrm>
            <a:off x="1104900" y="477838"/>
            <a:ext cx="4613275" cy="3460750"/>
          </a:xfrm>
        </p:spPr>
      </p:sp>
    </p:spTree>
    <p:extLst>
      <p:ext uri="{BB962C8B-B14F-4D97-AF65-F5344CB8AC3E}">
        <p14:creationId xmlns:p14="http://schemas.microsoft.com/office/powerpoint/2010/main" val="958275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62CC3-3A97-4D27-AD9F-BE45EF324DE0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7" name="スライド イメージ プレースホルダー 6"/>
          <p:cNvSpPr>
            <a:spLocks noGrp="1" noRot="1" noChangeAspect="1"/>
          </p:cNvSpPr>
          <p:nvPr>
            <p:ph type="sldImg"/>
          </p:nvPr>
        </p:nvSpPr>
        <p:spPr>
          <a:xfrm>
            <a:off x="1104900" y="477838"/>
            <a:ext cx="4613275" cy="3460750"/>
          </a:xfrm>
        </p:spPr>
      </p:sp>
    </p:spTree>
    <p:extLst>
      <p:ext uri="{BB962C8B-B14F-4D97-AF65-F5344CB8AC3E}">
        <p14:creationId xmlns:p14="http://schemas.microsoft.com/office/powerpoint/2010/main" val="252845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BE7D0-00A1-4C5E-87FE-81F99E07D3AA}" type="datetimeFigureOut">
              <a:rPr lang="ja-JP" altLang="en-US" smtClean="0"/>
              <a:pPr>
                <a:defRPr/>
              </a:pPr>
              <a:t>2021/5/31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44734-59C5-425D-914E-D1780D6988E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83470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39DCD-DFC9-4B8A-A1FF-C0EFA65AB7DE}" type="datetimeFigureOut">
              <a:rPr lang="ja-JP" altLang="en-US" smtClean="0"/>
              <a:pPr>
                <a:defRPr/>
              </a:pPr>
              <a:t>2021/5/31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39A57-C66C-414E-8FF1-FB05AF9E77B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77133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823AC-B1FB-411D-90C4-6229F24B0FB0}" type="datetimeFigureOut">
              <a:rPr lang="ja-JP" altLang="en-US" smtClean="0"/>
              <a:pPr>
                <a:defRPr/>
              </a:pPr>
              <a:t>2021/5/31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CF24D-22EB-4594-98CC-C915C949395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10065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16112"/>
            <a:ext cx="9144000" cy="1325563"/>
          </a:xfrm>
        </p:spPr>
        <p:txBody>
          <a:bodyPr>
            <a:normAutofit/>
          </a:bodyPr>
          <a:lstStyle>
            <a:lvl1pPr marL="180000">
              <a:defRPr sz="2800" b="1">
                <a:solidFill>
                  <a:srgbClr val="0070C0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067550" y="6483351"/>
            <a:ext cx="2057400" cy="365125"/>
          </a:xfrm>
        </p:spPr>
        <p:txBody>
          <a:bodyPr/>
          <a:lstStyle/>
          <a:p>
            <a:fld id="{66F6F5A3-2017-4170-902B-D1F77411E90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81C31DE-2852-4E89-BCC7-2F0FCBE8D691}"/>
              </a:ext>
            </a:extLst>
          </p:cNvPr>
          <p:cNvSpPr/>
          <p:nvPr userDrawn="1"/>
        </p:nvSpPr>
        <p:spPr>
          <a:xfrm>
            <a:off x="0" y="0"/>
            <a:ext cx="9144000" cy="129430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669E64A-B805-477B-8163-3F8E2AD799E1}"/>
              </a:ext>
            </a:extLst>
          </p:cNvPr>
          <p:cNvSpPr/>
          <p:nvPr userDrawn="1"/>
        </p:nvSpPr>
        <p:spPr>
          <a:xfrm>
            <a:off x="0" y="129430"/>
            <a:ext cx="9144000" cy="12943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15F3893-9B9D-4DB7-8F6F-9C43C42A0309}"/>
              </a:ext>
            </a:extLst>
          </p:cNvPr>
          <p:cNvSpPr txBox="1"/>
          <p:nvPr userDrawn="1"/>
        </p:nvSpPr>
        <p:spPr>
          <a:xfrm>
            <a:off x="130342" y="256647"/>
            <a:ext cx="8934575" cy="23012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872"/>
              </a:lnSpc>
              <a:tabLst>
                <a:tab pos="101600" algn="l"/>
              </a:tabLst>
              <a:defRPr/>
            </a:pPr>
            <a:r>
              <a:rPr kumimoji="0" lang="en-US" altLang="ja-JP" sz="1400" kern="0">
                <a:solidFill>
                  <a:srgbClr val="4FCEFF"/>
                </a:solidFill>
                <a:latin typeface="Calibri"/>
                <a:ea typeface="游ゴシック"/>
                <a:cs typeface="Calibri"/>
              </a:rPr>
              <a:t>CLIMATE CHANGE ADAPTATION PLATFORM</a:t>
            </a:r>
            <a:endParaRPr kumimoji="0" lang="ja-JP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3"/>
          </p:nvPr>
        </p:nvSpPr>
        <p:spPr>
          <a:xfrm>
            <a:off x="330200" y="1124480"/>
            <a:ext cx="8445500" cy="2095500"/>
          </a:xfrm>
        </p:spPr>
        <p:txBody>
          <a:bodyPr/>
          <a:lstStyle>
            <a:lvl1pPr marL="0" indent="0">
              <a:buNone/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5" name="テキスト プレースホルダー 13"/>
          <p:cNvSpPr>
            <a:spLocks noGrp="1"/>
          </p:cNvSpPr>
          <p:nvPr>
            <p:ph type="body" sz="quarter" idx="14"/>
          </p:nvPr>
        </p:nvSpPr>
        <p:spPr>
          <a:xfrm>
            <a:off x="330200" y="6477000"/>
            <a:ext cx="8356600" cy="3302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3" name="テキスト プレースホルダー 13"/>
          <p:cNvSpPr>
            <a:spLocks noGrp="1"/>
          </p:cNvSpPr>
          <p:nvPr>
            <p:ph type="body" sz="quarter" idx="15"/>
          </p:nvPr>
        </p:nvSpPr>
        <p:spPr>
          <a:xfrm>
            <a:off x="0" y="7035800"/>
            <a:ext cx="9144000" cy="7493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>
          <a:xfrm>
            <a:off x="4511675" y="257175"/>
            <a:ext cx="4632325" cy="358775"/>
          </a:xfrm>
        </p:spPr>
        <p:txBody>
          <a:bodyPr>
            <a:noAutofit/>
          </a:bodyPr>
          <a:lstStyle>
            <a:lvl1pPr marL="0" indent="0" algn="r">
              <a:buNone/>
              <a:defRPr sz="2000" b="1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2468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BF5A4-A977-472A-AC0B-473BC41B185B}" type="datetimeFigureOut">
              <a:rPr lang="ja-JP" altLang="en-US" smtClean="0"/>
              <a:pPr>
                <a:defRPr/>
              </a:pPr>
              <a:t>2021/5/31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EBDB-8228-4D51-94EF-3A2BAF465B4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4643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B4CE2-046B-4878-A43D-C5B74571150D}" type="datetimeFigureOut">
              <a:rPr lang="ja-JP" altLang="en-US" smtClean="0"/>
              <a:pPr>
                <a:defRPr/>
              </a:pPr>
              <a:t>2021/5/31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7353C-C308-44E6-8E9A-BDF65D8EE0E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9686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29786-11B3-46D1-97FC-3A32D04DF2D8}" type="datetimeFigureOut">
              <a:rPr lang="ja-JP" altLang="en-US" smtClean="0"/>
              <a:pPr>
                <a:defRPr/>
              </a:pPr>
              <a:t>2021/5/31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423D8-6FA5-4A91-87ED-F55703C9AD7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5937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1BC5C-FACD-4B64-A351-2F4DECA1B4E4}" type="datetimeFigureOut">
              <a:rPr lang="ja-JP" altLang="en-US" smtClean="0"/>
              <a:pPr>
                <a:defRPr/>
              </a:pPr>
              <a:t>2021/5/31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4528D-3C18-411C-9842-1AA321B671D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002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FD18B-D33F-4AFA-8AD6-3E55478AC140}" type="datetimeFigureOut">
              <a:rPr lang="ja-JP" altLang="en-US" smtClean="0"/>
              <a:pPr>
                <a:defRPr/>
              </a:pPr>
              <a:t>2021/5/31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37011-DD8A-46D6-BC9D-386592A20CB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075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695F6-1734-426E-9489-940878727F5E}" type="datetimeFigureOut">
              <a:rPr lang="ja-JP" altLang="en-US" smtClean="0"/>
              <a:pPr>
                <a:defRPr/>
              </a:pPr>
              <a:t>2021/5/31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163E3-0D4D-4A25-877F-908621D1C9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536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DC070-FCED-4EA3-9EBB-609A83C6F898}" type="datetimeFigureOut">
              <a:rPr lang="ja-JP" altLang="en-US" smtClean="0"/>
              <a:pPr>
                <a:defRPr/>
              </a:pPr>
              <a:t>2021/5/31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C305D-3B9F-4C4A-8E71-F2ADEC62F09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669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0C5FE-6BD3-4950-91FB-F1E5ED644BA6}" type="datetimeFigureOut">
              <a:rPr lang="ja-JP" altLang="en-US" smtClean="0"/>
              <a:pPr>
                <a:defRPr/>
              </a:pPr>
              <a:t>2021/5/31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0B42E-0368-4345-9EAD-29A0FB857BD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58602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E7DEBFD-2ADA-4CE9-9B27-D58145345866}" type="datetimeFigureOut">
              <a:rPr lang="ja-JP" altLang="en-US" smtClean="0"/>
              <a:pPr>
                <a:defRPr/>
              </a:pPr>
              <a:t>2021/5/31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F42C5CA-8C8A-4087-8E08-C83691B1F73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A061B4-9F3B-4F8B-B57D-C1ADD8023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512" y="2156504"/>
            <a:ext cx="8232987" cy="2544993"/>
          </a:xfrm>
        </p:spPr>
        <p:txBody>
          <a:bodyPr anchor="ctr">
            <a:noAutofit/>
          </a:bodyPr>
          <a:lstStyle/>
          <a:p>
            <a:pPr>
              <a:lnSpc>
                <a:spcPts val="4500"/>
              </a:lnSpc>
              <a:spcBef>
                <a:spcPts val="0"/>
              </a:spcBef>
            </a:pPr>
            <a:r>
              <a:rPr lang="ja-JP" altLang="en-US" sz="3200" b="1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気候変動への適応　</a:t>
            </a:r>
            <a:r>
              <a:rPr lang="en-US" altLang="ja-JP" sz="3200" b="1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e-</a:t>
            </a:r>
            <a:r>
              <a:rPr lang="ja-JP" altLang="en-US" sz="3200" b="1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ラーニング教材</a:t>
            </a:r>
            <a:br>
              <a:rPr lang="en-US" altLang="ja-JP" sz="3200" b="1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en-US" altLang="ja-JP" sz="3200" b="1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lang="ja-JP" altLang="en-US" sz="2800" b="1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小学生高学年向け</a:t>
            </a:r>
            <a:r>
              <a:rPr lang="en-US" altLang="ja-JP" sz="2800" b="1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  <a:endParaRPr lang="ja-JP" altLang="en-US" sz="2800" b="1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3" name="Picture 2" descr="気候変動適応情報プラットフォーム（A-PLAT）">
            <a:extLst>
              <a:ext uri="{FF2B5EF4-FFF2-40B4-BE49-F238E27FC236}">
                <a16:creationId xmlns:a16="http://schemas.microsoft.com/office/drawing/2014/main" id="{E618DAF1-2EC5-4FE4-856D-456019894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941" y="5432778"/>
            <a:ext cx="3660119" cy="63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E6F781-EA6B-404D-BBB5-5961BAE1DAE8}"/>
              </a:ext>
            </a:extLst>
          </p:cNvPr>
          <p:cNvSpPr txBox="1"/>
          <p:nvPr/>
        </p:nvSpPr>
        <p:spPr>
          <a:xfrm>
            <a:off x="3716593" y="2684206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てきおう</a:t>
            </a:r>
          </a:p>
        </p:txBody>
      </p:sp>
    </p:spTree>
    <p:extLst>
      <p:ext uri="{BB962C8B-B14F-4D97-AF65-F5344CB8AC3E}">
        <p14:creationId xmlns:p14="http://schemas.microsoft.com/office/powerpoint/2010/main" val="3676582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131AB2B-444E-49EF-B8BA-355BF013E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6F5A3-2017-4170-902B-D1F77411E903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A06A0BF8-DA42-48AC-92B5-71F10602C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1444"/>
            <a:ext cx="9222658" cy="1416469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日本は、世界全体の二酸化炭素の約</a:t>
            </a:r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3.4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％を出しており、世界で</a:t>
            </a:r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番目です。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A4BC2AF-B965-4190-ABB1-6438BD876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263" y="1632154"/>
            <a:ext cx="4847303" cy="484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プレースホルダー 4">
            <a:extLst>
              <a:ext uri="{FF2B5EF4-FFF2-40B4-BE49-F238E27FC236}">
                <a16:creationId xmlns:a16="http://schemas.microsoft.com/office/drawing/2014/main" id="{05D920CD-C775-46BB-A328-8CC8E630467B}"/>
              </a:ext>
            </a:extLst>
          </p:cNvPr>
          <p:cNvSpPr txBox="1">
            <a:spLocks/>
          </p:cNvSpPr>
          <p:nvPr/>
        </p:nvSpPr>
        <p:spPr bwMode="auto">
          <a:xfrm>
            <a:off x="0" y="6523408"/>
            <a:ext cx="9143999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6858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出典：</a:t>
            </a:r>
            <a:r>
              <a:rPr lang="en-US" altLang="ja-JP" sz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EDMC</a:t>
            </a:r>
            <a:r>
              <a:rPr lang="ja-JP" altLang="en-US" sz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／エネルギー・経済統計要覧</a:t>
            </a:r>
            <a:r>
              <a:rPr lang="en-US" altLang="ja-JP" sz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2020</a:t>
            </a:r>
            <a:r>
              <a:rPr lang="ja-JP" altLang="en-US" sz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年版、全国地球温暖化防止活動推進センターウェブサイト（</a:t>
            </a:r>
            <a:r>
              <a:rPr lang="en-US" altLang="ja-JP" sz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https://www.jccca.org/chart/chart03_01.html</a:t>
            </a:r>
            <a:r>
              <a:rPr lang="ja-JP" altLang="en-US" sz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D1A27A5-93D3-4B6D-BCC9-301D6740EE56}"/>
              </a:ext>
            </a:extLst>
          </p:cNvPr>
          <p:cNvSpPr txBox="1"/>
          <p:nvPr/>
        </p:nvSpPr>
        <p:spPr>
          <a:xfrm>
            <a:off x="3500286" y="481081"/>
            <a:ext cx="1457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にさんか　　　　</a:t>
            </a:r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たんそ</a:t>
            </a:r>
            <a:endParaRPr kumimoji="1"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621D169-7A24-48DE-9EC7-A06B04BEE6C2}"/>
              </a:ext>
            </a:extLst>
          </p:cNvPr>
          <p:cNvSpPr txBox="1"/>
          <p:nvPr/>
        </p:nvSpPr>
        <p:spPr>
          <a:xfrm>
            <a:off x="4972847" y="3392131"/>
            <a:ext cx="10663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はいしゅつりょう</a:t>
            </a:r>
            <a:endParaRPr kumimoji="1" lang="en-US" altLang="ja-JP" sz="105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2171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0F3374-BEF3-49BB-929E-959BD86C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4128"/>
            <a:ext cx="9144000" cy="1392648"/>
          </a:xfrm>
        </p:spPr>
        <p:txBody>
          <a:bodyPr/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（第３問）気温があがるとどのようなことが起こると思いますか？　あてはまるものをすべて選んでください。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131AB2B-444E-49EF-B8BA-355BF013E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6F5A3-2017-4170-902B-D1F77411E903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6246042-CA67-4B15-892B-696729176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752" y="1891719"/>
            <a:ext cx="854964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marL="718820" indent="-718820"/>
            <a:r>
              <a:rPr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</a:t>
            </a:r>
            <a:r>
              <a:rPr kumimoji="1"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夏がとても暑くなって熱中症になる人がふえる。</a:t>
            </a:r>
            <a:endParaRPr lang="en-US" altLang="ja-JP" sz="3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3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3600" dirty="0">
                <a:latin typeface="UD デジタル 教科書体 NK-R"/>
                <a:ea typeface="UD デジタル 教科書体 NK-R"/>
              </a:rPr>
              <a:t>②　雪がへり</a:t>
            </a:r>
            <a:r>
              <a:rPr lang="ja-JP" altLang="en-US" sz="3600" dirty="0">
                <a:latin typeface="UD デジタル 教科書体 NK-R"/>
                <a:ea typeface="UD デジタル 教科書体 NK-R"/>
              </a:rPr>
              <a:t>、</a:t>
            </a:r>
            <a:r>
              <a:rPr kumimoji="1" lang="ja-JP" altLang="en-US" sz="3600" dirty="0">
                <a:latin typeface="UD デジタル 教科書体 NK-R"/>
                <a:ea typeface="UD デジタル 教科書体 NK-R"/>
              </a:rPr>
              <a:t>スキーができない日がふえ</a:t>
            </a:r>
            <a:r>
              <a:rPr lang="ja-JP" altLang="en-US" sz="3600" dirty="0">
                <a:latin typeface="UD デジタル 教科書体 NK-R"/>
                <a:ea typeface="UD デジタル 教科書体 NK-R"/>
              </a:rPr>
              <a:t>る</a:t>
            </a:r>
            <a:r>
              <a:rPr kumimoji="1" lang="ja-JP" altLang="en-US" sz="3600" dirty="0">
                <a:latin typeface="UD デジタル 教科書体 NK-R"/>
                <a:ea typeface="UD デジタル 教科書体 NK-R"/>
              </a:rPr>
              <a:t>。</a:t>
            </a:r>
            <a:endParaRPr kumimoji="1" lang="en-US" altLang="ja-JP" sz="3600" dirty="0">
              <a:latin typeface="UD デジタル 教科書体 NK-R"/>
              <a:ea typeface="UD デジタル 教科書体 NK-R"/>
            </a:endParaRPr>
          </a:p>
          <a:p>
            <a:endParaRPr lang="en-US" altLang="ja-JP" sz="3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③　</a:t>
            </a:r>
            <a:r>
              <a:rPr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強い</a:t>
            </a:r>
            <a:r>
              <a:rPr kumimoji="1"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雨の降る日が多くなる。</a:t>
            </a:r>
            <a:endParaRPr kumimoji="1" lang="en-US" altLang="ja-JP" sz="3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3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④　海の砂浜が少なくなる。</a:t>
            </a:r>
            <a:endParaRPr kumimoji="1" lang="en-US" altLang="ja-JP" sz="3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3744F54-174A-42B8-9174-AA9E9D48CECD}"/>
              </a:ext>
            </a:extLst>
          </p:cNvPr>
          <p:cNvSpPr txBox="1"/>
          <p:nvPr/>
        </p:nvSpPr>
        <p:spPr>
          <a:xfrm>
            <a:off x="5014453" y="1705898"/>
            <a:ext cx="1460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ねっ　　ちゅう　　しょう</a:t>
            </a:r>
            <a:endParaRPr kumimoji="1"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6323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0F3374-BEF3-49BB-929E-959BD86C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4128"/>
            <a:ext cx="9144000" cy="1392648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①から④まで全てのことが起こる可能性があります。</a:t>
            </a:r>
            <a:b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①から④全て正解。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131AB2B-444E-49EF-B8BA-355BF013E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6F5A3-2017-4170-902B-D1F77411E903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5483FBC-140C-4047-8254-49E18CA1B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4301490"/>
            <a:ext cx="3810000" cy="20955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0380ED7-440C-493A-9842-6C63BE533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79" y="1612192"/>
            <a:ext cx="2653889" cy="2207151"/>
          </a:xfrm>
          <a:prstGeom prst="rect">
            <a:avLst/>
          </a:prstGeom>
        </p:spPr>
      </p:pic>
      <p:sp>
        <p:nvSpPr>
          <p:cNvPr id="13" name="タイトル 1">
            <a:extLst>
              <a:ext uri="{FF2B5EF4-FFF2-40B4-BE49-F238E27FC236}">
                <a16:creationId xmlns:a16="http://schemas.microsoft.com/office/drawing/2014/main" id="{60347A7B-E957-410F-81AF-9EA2FB3F01DB}"/>
              </a:ext>
            </a:extLst>
          </p:cNvPr>
          <p:cNvSpPr txBox="1">
            <a:spLocks/>
          </p:cNvSpPr>
          <p:nvPr/>
        </p:nvSpPr>
        <p:spPr bwMode="auto">
          <a:xfrm>
            <a:off x="246888" y="1649256"/>
            <a:ext cx="786384" cy="58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180000"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9pPr>
          </a:lstStyle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</a:t>
            </a: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9B94006F-99F2-41A2-BD11-4C361E89E75C}"/>
              </a:ext>
            </a:extLst>
          </p:cNvPr>
          <p:cNvSpPr txBox="1">
            <a:spLocks/>
          </p:cNvSpPr>
          <p:nvPr/>
        </p:nvSpPr>
        <p:spPr bwMode="auto">
          <a:xfrm>
            <a:off x="262128" y="3849912"/>
            <a:ext cx="786384" cy="58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180000"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9pPr>
          </a:lstStyle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③</a:t>
            </a: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825AF44F-D19E-4AE1-8EFF-DC66F6EE7BBB}"/>
              </a:ext>
            </a:extLst>
          </p:cNvPr>
          <p:cNvSpPr txBox="1">
            <a:spLocks/>
          </p:cNvSpPr>
          <p:nvPr/>
        </p:nvSpPr>
        <p:spPr bwMode="auto">
          <a:xfrm>
            <a:off x="4565904" y="3910872"/>
            <a:ext cx="786384" cy="58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180000"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9pPr>
          </a:lstStyle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④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11687B03-AAA8-4AF9-A918-4E2AF40AB9F7}"/>
              </a:ext>
            </a:extLst>
          </p:cNvPr>
          <p:cNvSpPr txBox="1">
            <a:spLocks/>
          </p:cNvSpPr>
          <p:nvPr/>
        </p:nvSpPr>
        <p:spPr bwMode="auto">
          <a:xfrm>
            <a:off x="4632960" y="1646208"/>
            <a:ext cx="786384" cy="58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180000"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9pPr>
          </a:lstStyle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9F443AD-831C-4916-B4BD-CB6DD5A6F2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342" y="2279433"/>
            <a:ext cx="4365523" cy="1264385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DBB5E63-0649-4406-9A33-4EBCCCD89C5F}"/>
              </a:ext>
            </a:extLst>
          </p:cNvPr>
          <p:cNvSpPr txBox="1"/>
          <p:nvPr/>
        </p:nvSpPr>
        <p:spPr>
          <a:xfrm>
            <a:off x="5270091" y="309716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かのうせい</a:t>
            </a:r>
            <a:endParaRPr kumimoji="1"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6" name="図 5" descr="背景パターン&#10;&#10;自動的に生成された説明">
            <a:extLst>
              <a:ext uri="{FF2B5EF4-FFF2-40B4-BE49-F238E27FC236}">
                <a16:creationId xmlns:a16="http://schemas.microsoft.com/office/drawing/2014/main" id="{4DEA69B6-A925-458F-9D1F-3F303A91C8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24" y="4762896"/>
            <a:ext cx="3920842" cy="1176252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22277AC-7B7A-40C3-BE20-B8DE5A1404C6}"/>
              </a:ext>
            </a:extLst>
          </p:cNvPr>
          <p:cNvSpPr txBox="1"/>
          <p:nvPr/>
        </p:nvSpPr>
        <p:spPr>
          <a:xfrm>
            <a:off x="2237211" y="883816"/>
            <a:ext cx="7681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せいかい</a:t>
            </a:r>
          </a:p>
        </p:txBody>
      </p:sp>
    </p:spTree>
    <p:extLst>
      <p:ext uri="{BB962C8B-B14F-4D97-AF65-F5344CB8AC3E}">
        <p14:creationId xmlns:p14="http://schemas.microsoft.com/office/powerpoint/2010/main" val="1868909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0F3374-BEF3-49BB-929E-959BD86C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1613"/>
            <a:ext cx="9281652" cy="1491616"/>
          </a:xfrm>
        </p:spPr>
        <p:txBody>
          <a:bodyPr/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（第４問）地球温暖化に対して、どのような事が必要だと思いますか？あてはまるものをすべて選んでください。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131AB2B-444E-49EF-B8BA-355BF013E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6F5A3-2017-4170-902B-D1F77411E903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6246042-CA67-4B15-892B-696729176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143" y="2275767"/>
            <a:ext cx="862148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</a:t>
            </a:r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このまま何もしなくても</a:t>
            </a:r>
            <a:r>
              <a:rPr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だいじょうぶ</a:t>
            </a:r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。</a:t>
            </a:r>
            <a:endParaRPr kumimoji="1"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　温室効果ガスが出る量を</a:t>
            </a:r>
            <a:r>
              <a:rPr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へ</a:t>
            </a:r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らしていく。</a:t>
            </a:r>
            <a:endParaRPr kumimoji="1"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631825" indent="-631825"/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③　暖かくなっても安全に生活できるように工夫する。</a:t>
            </a:r>
            <a:endParaRPr kumimoji="1"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④　海や川に落ちているごみを拾う。</a:t>
            </a:r>
            <a:endParaRPr kumimoji="1"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3AF64BE-B36B-48E6-B24B-5D042A75BF7E}"/>
              </a:ext>
            </a:extLst>
          </p:cNvPr>
          <p:cNvSpPr txBox="1"/>
          <p:nvPr/>
        </p:nvSpPr>
        <p:spPr>
          <a:xfrm>
            <a:off x="1709061" y="481079"/>
            <a:ext cx="1617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ちきゅう　　　おんだんか</a:t>
            </a:r>
            <a:endParaRPr kumimoji="1"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4CF7003-96E5-4F46-967D-E312F7826A0A}"/>
              </a:ext>
            </a:extLst>
          </p:cNvPr>
          <p:cNvSpPr txBox="1"/>
          <p:nvPr/>
        </p:nvSpPr>
        <p:spPr>
          <a:xfrm>
            <a:off x="1022203" y="3057831"/>
            <a:ext cx="1423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おんしつ　　　　こうか</a:t>
            </a:r>
            <a:endParaRPr kumimoji="1"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87666AA-AE10-4A6F-B279-B555AC3566A1}"/>
              </a:ext>
            </a:extLst>
          </p:cNvPr>
          <p:cNvSpPr txBox="1"/>
          <p:nvPr/>
        </p:nvSpPr>
        <p:spPr>
          <a:xfrm>
            <a:off x="879635" y="4036141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あたた</a:t>
            </a:r>
            <a:endParaRPr kumimoji="1"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1144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0F3374-BEF3-49BB-929E-959BD86C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5798"/>
            <a:ext cx="9144000" cy="1819945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地球温暖化が進まないよう原因となっている温室効果ガス</a:t>
            </a:r>
            <a:b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en-US" altLang="ja-JP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が出る量をへらしていく（②）とともに、暖かくなっても安全</a:t>
            </a:r>
            <a:b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en-US" altLang="ja-JP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に生活できるように影響にそなえる（③）ことが必要です。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131AB2B-444E-49EF-B8BA-355BF013E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6F5A3-2017-4170-902B-D1F77411E903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DE1C816-D9F1-4401-B182-D594A9BB0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58" y="5676449"/>
            <a:ext cx="894283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原因となっている温室効果ガスをへらすことを緩和、</a:t>
            </a:r>
            <a:endParaRPr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影響にそなえることを適応といいます。</a:t>
            </a:r>
            <a:endParaRPr kumimoji="1"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C3BDD07D-9B87-438B-9D24-8C05A81F18FB}"/>
              </a:ext>
            </a:extLst>
          </p:cNvPr>
          <p:cNvGrpSpPr/>
          <p:nvPr/>
        </p:nvGrpSpPr>
        <p:grpSpPr>
          <a:xfrm>
            <a:off x="1228971" y="2685413"/>
            <a:ext cx="2431276" cy="2874713"/>
            <a:chOff x="1287254" y="2929632"/>
            <a:chExt cx="2728474" cy="3070719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B6B417C4-C62E-476E-8F5B-389DDC99E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7254" y="2929632"/>
              <a:ext cx="2728474" cy="470427"/>
            </a:xfrm>
            <a:prstGeom prst="rect">
              <a:avLst/>
            </a:prstGeom>
          </p:spPr>
        </p:pic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07CE5419-FDEA-4B65-ACB6-E4920622BFCE}"/>
                </a:ext>
              </a:extLst>
            </p:cNvPr>
            <p:cNvGrpSpPr/>
            <p:nvPr/>
          </p:nvGrpSpPr>
          <p:grpSpPr>
            <a:xfrm>
              <a:off x="1366751" y="3451761"/>
              <a:ext cx="2569480" cy="2548590"/>
              <a:chOff x="1614798" y="3451761"/>
              <a:chExt cx="2569480" cy="2548590"/>
            </a:xfrm>
          </p:grpSpPr>
          <p:pic>
            <p:nvPicPr>
              <p:cNvPr id="13" name="図 12">
                <a:extLst>
                  <a:ext uri="{FF2B5EF4-FFF2-40B4-BE49-F238E27FC236}">
                    <a16:creationId xmlns:a16="http://schemas.microsoft.com/office/drawing/2014/main" id="{72DE5DF6-FEF7-419B-9297-70858BAD11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4798" y="3451761"/>
                <a:ext cx="2569480" cy="2548590"/>
              </a:xfrm>
              <a:prstGeom prst="rect">
                <a:avLst/>
              </a:prstGeom>
            </p:spPr>
          </p:pic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E8107B95-4AF7-4C0B-A68B-B1CAFBC37A61}"/>
                  </a:ext>
                </a:extLst>
              </p:cNvPr>
              <p:cNvSpPr txBox="1"/>
              <p:nvPr/>
            </p:nvSpPr>
            <p:spPr>
              <a:xfrm>
                <a:off x="2217546" y="3598964"/>
                <a:ext cx="1287654" cy="427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000" b="1" dirty="0">
                    <a:solidFill>
                      <a:schemeClr val="bg1"/>
                    </a:solidFill>
                  </a:rPr>
                  <a:t>かんわ</a:t>
                </a:r>
              </a:p>
            </p:txBody>
          </p:sp>
        </p:grp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2710755-3B14-4A62-B8C0-7771BA20CD60}"/>
              </a:ext>
            </a:extLst>
          </p:cNvPr>
          <p:cNvGrpSpPr/>
          <p:nvPr/>
        </p:nvGrpSpPr>
        <p:grpSpPr>
          <a:xfrm>
            <a:off x="5044600" y="2674374"/>
            <a:ext cx="2536072" cy="2813578"/>
            <a:chOff x="4678113" y="2902355"/>
            <a:chExt cx="2846080" cy="3005415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FBDB87C6-CAB0-4314-9A1A-203039607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78113" y="2902355"/>
              <a:ext cx="2846080" cy="446905"/>
            </a:xfrm>
            <a:prstGeom prst="rect">
              <a:avLst/>
            </a:prstGeom>
          </p:spPr>
        </p:pic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B6A648ED-7A51-44AB-A1CD-91126E271EFC}"/>
                </a:ext>
              </a:extLst>
            </p:cNvPr>
            <p:cNvGrpSpPr/>
            <p:nvPr/>
          </p:nvGrpSpPr>
          <p:grpSpPr>
            <a:xfrm>
              <a:off x="4805968" y="3400961"/>
              <a:ext cx="2590370" cy="2506809"/>
              <a:chOff x="4477180" y="3451761"/>
              <a:chExt cx="2590370" cy="2506809"/>
            </a:xfrm>
          </p:grpSpPr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986D6AF3-AC24-40E6-AC15-23B60FD46F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77180" y="3451761"/>
                <a:ext cx="2590370" cy="2506809"/>
              </a:xfrm>
              <a:prstGeom prst="rect">
                <a:avLst/>
              </a:prstGeom>
            </p:spPr>
          </p:pic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D384F55-F53E-4ECC-A43C-91E89F2EE4CA}"/>
                  </a:ext>
                </a:extLst>
              </p:cNvPr>
              <p:cNvSpPr txBox="1"/>
              <p:nvPr/>
            </p:nvSpPr>
            <p:spPr>
              <a:xfrm>
                <a:off x="5018442" y="3598964"/>
                <a:ext cx="1536549" cy="427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2000" b="1" dirty="0">
                    <a:solidFill>
                      <a:schemeClr val="bg1"/>
                    </a:solidFill>
                  </a:rPr>
                  <a:t>てきおう</a:t>
                </a:r>
              </a:p>
            </p:txBody>
          </p:sp>
        </p:grpSp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CE8348C-39EC-4BB6-8825-8FE7DD5AFC4B}"/>
              </a:ext>
            </a:extLst>
          </p:cNvPr>
          <p:cNvSpPr txBox="1"/>
          <p:nvPr/>
        </p:nvSpPr>
        <p:spPr>
          <a:xfrm>
            <a:off x="304801" y="489156"/>
            <a:ext cx="1617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ちきゅう　　　おんだんか</a:t>
            </a:r>
            <a:endParaRPr kumimoji="1"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613A5D5-4E54-4FE6-874A-AD51D45202E9}"/>
              </a:ext>
            </a:extLst>
          </p:cNvPr>
          <p:cNvSpPr txBox="1"/>
          <p:nvPr/>
        </p:nvSpPr>
        <p:spPr>
          <a:xfrm>
            <a:off x="1283119" y="2418734"/>
            <a:ext cx="753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げんいん</a:t>
            </a:r>
            <a:endParaRPr kumimoji="1"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C9D2871-41E9-456D-BEC9-6878AA698DB4}"/>
              </a:ext>
            </a:extLst>
          </p:cNvPr>
          <p:cNvSpPr txBox="1"/>
          <p:nvPr/>
        </p:nvSpPr>
        <p:spPr>
          <a:xfrm>
            <a:off x="6916995" y="489156"/>
            <a:ext cx="1269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おんしつ　　こうか</a:t>
            </a:r>
            <a:endParaRPr kumimoji="1"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C591565-9A75-4F9F-BA39-A37CC3CA1D76}"/>
              </a:ext>
            </a:extLst>
          </p:cNvPr>
          <p:cNvSpPr txBox="1"/>
          <p:nvPr/>
        </p:nvSpPr>
        <p:spPr>
          <a:xfrm>
            <a:off x="5850196" y="1047839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あたた</a:t>
            </a:r>
            <a:endParaRPr kumimoji="1"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831A7DF-9B24-484D-A8A6-E1ABCF4FB5E8}"/>
              </a:ext>
            </a:extLst>
          </p:cNvPr>
          <p:cNvSpPr txBox="1"/>
          <p:nvPr/>
        </p:nvSpPr>
        <p:spPr>
          <a:xfrm>
            <a:off x="3146324" y="1609329"/>
            <a:ext cx="8050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えいきょう</a:t>
            </a:r>
            <a:endParaRPr kumimoji="1"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860A1B5-233A-4193-85CA-3AD3F91CBB53}"/>
              </a:ext>
            </a:extLst>
          </p:cNvPr>
          <p:cNvSpPr txBox="1"/>
          <p:nvPr/>
        </p:nvSpPr>
        <p:spPr>
          <a:xfrm>
            <a:off x="4316371" y="489156"/>
            <a:ext cx="753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げんいん</a:t>
            </a:r>
            <a:endParaRPr kumimoji="1"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FDDF551-3E02-48E0-A545-687CF3860D7D}"/>
              </a:ext>
            </a:extLst>
          </p:cNvPr>
          <p:cNvSpPr txBox="1"/>
          <p:nvPr/>
        </p:nvSpPr>
        <p:spPr>
          <a:xfrm>
            <a:off x="5039033" y="2418734"/>
            <a:ext cx="8050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えいきょう</a:t>
            </a:r>
            <a:endParaRPr kumimoji="1"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0B95935-725B-4238-82F0-ABE2D79A218E}"/>
              </a:ext>
            </a:extLst>
          </p:cNvPr>
          <p:cNvSpPr txBox="1"/>
          <p:nvPr/>
        </p:nvSpPr>
        <p:spPr>
          <a:xfrm>
            <a:off x="255648" y="5510979"/>
            <a:ext cx="753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げんいん</a:t>
            </a:r>
            <a:endParaRPr kumimoji="1"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D1CBA7B-FE53-4A82-8363-EAAFC391E65E}"/>
              </a:ext>
            </a:extLst>
          </p:cNvPr>
          <p:cNvSpPr txBox="1"/>
          <p:nvPr/>
        </p:nvSpPr>
        <p:spPr>
          <a:xfrm>
            <a:off x="3146324" y="5510979"/>
            <a:ext cx="1346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おんしつ　　</a:t>
            </a:r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こうか</a:t>
            </a:r>
            <a:endParaRPr kumimoji="1"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94849A8-7289-4508-A200-E2FE65673D3E}"/>
              </a:ext>
            </a:extLst>
          </p:cNvPr>
          <p:cNvSpPr txBox="1"/>
          <p:nvPr/>
        </p:nvSpPr>
        <p:spPr>
          <a:xfrm>
            <a:off x="211395" y="6169742"/>
            <a:ext cx="8050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えいきょう</a:t>
            </a:r>
            <a:endParaRPr kumimoji="1"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CD954CC-0A13-4BAA-924C-10D482706040}"/>
              </a:ext>
            </a:extLst>
          </p:cNvPr>
          <p:cNvSpPr txBox="1"/>
          <p:nvPr/>
        </p:nvSpPr>
        <p:spPr>
          <a:xfrm>
            <a:off x="7855976" y="5510979"/>
            <a:ext cx="622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かんわ</a:t>
            </a:r>
            <a:endParaRPr kumimoji="1"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030A6EB-BCC0-467C-A043-2A339F1F8090}"/>
              </a:ext>
            </a:extLst>
          </p:cNvPr>
          <p:cNvSpPr txBox="1"/>
          <p:nvPr/>
        </p:nvSpPr>
        <p:spPr>
          <a:xfrm>
            <a:off x="3834581" y="6169742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てきおう</a:t>
            </a:r>
            <a:endParaRPr kumimoji="1"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1719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0F3374-BEF3-49BB-929E-959BD86C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2451"/>
            <a:ext cx="9055510" cy="2063292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（第５問）気温があがっても安全に生活できるようにそなえ</a:t>
            </a:r>
            <a:b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en-US" altLang="ja-JP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ることを「適応」といいます。次の中で「適応」に当てはまると思うものはどれですか？あてはまるものをすべて選んでください。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131AB2B-444E-49EF-B8BA-355BF013E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6F5A3-2017-4170-902B-D1F77411E903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6246042-CA67-4B15-892B-696729176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370" y="2376351"/>
            <a:ext cx="869768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</a:t>
            </a:r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特に暑い日は熱中症にならないようにエアコンを使う。</a:t>
            </a:r>
            <a:endParaRPr kumimoji="1"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　大雨による災害に備え、避難する場所を確認しておく。</a:t>
            </a:r>
            <a:endParaRPr kumimoji="1"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③</a:t>
            </a:r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大雨によって川があふれないように堤防を高くする。</a:t>
            </a:r>
            <a:endParaRPr kumimoji="1"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④</a:t>
            </a:r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高温でも育つようなリンゴを開発する。</a:t>
            </a:r>
            <a:endParaRPr kumimoji="1"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CEE573-97E7-4C70-B41F-0A9235E50709}"/>
              </a:ext>
            </a:extLst>
          </p:cNvPr>
          <p:cNvSpPr txBox="1"/>
          <p:nvPr/>
        </p:nvSpPr>
        <p:spPr>
          <a:xfrm>
            <a:off x="1740310" y="820641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てきおう</a:t>
            </a:r>
            <a:endParaRPr kumimoji="1"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D382CD2-3322-4681-9693-EEFC2FC6B278}"/>
              </a:ext>
            </a:extLst>
          </p:cNvPr>
          <p:cNvSpPr txBox="1"/>
          <p:nvPr/>
        </p:nvSpPr>
        <p:spPr>
          <a:xfrm>
            <a:off x="6081252" y="820641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てきおう</a:t>
            </a:r>
            <a:endParaRPr kumimoji="1"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15E7885-6586-47A0-A736-E899A10384A7}"/>
              </a:ext>
            </a:extLst>
          </p:cNvPr>
          <p:cNvSpPr txBox="1"/>
          <p:nvPr/>
        </p:nvSpPr>
        <p:spPr>
          <a:xfrm>
            <a:off x="2858029" y="2207338"/>
            <a:ext cx="13067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ねっ　ちゅう　しょう</a:t>
            </a:r>
            <a:endParaRPr kumimoji="1"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B4372BF-3819-418F-B750-8839F247A69E}"/>
              </a:ext>
            </a:extLst>
          </p:cNvPr>
          <p:cNvSpPr txBox="1"/>
          <p:nvPr/>
        </p:nvSpPr>
        <p:spPr>
          <a:xfrm>
            <a:off x="6019098" y="3913234"/>
            <a:ext cx="724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ていぼう</a:t>
            </a:r>
            <a:endParaRPr kumimoji="1"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08E7120-89C8-491B-BB56-6C469291A9FC}"/>
              </a:ext>
            </a:extLst>
          </p:cNvPr>
          <p:cNvSpPr txBox="1"/>
          <p:nvPr/>
        </p:nvSpPr>
        <p:spPr>
          <a:xfrm>
            <a:off x="4419101" y="3020989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ひなん</a:t>
            </a:r>
            <a:endParaRPr kumimoji="1"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8900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0F3374-BEF3-49BB-929E-959BD86C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785"/>
            <a:ext cx="9144000" cy="1869807"/>
          </a:xfrm>
        </p:spPr>
        <p:txBody>
          <a:bodyPr/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正解は①～④。特に暑い日はエアコンを使うことも大事です。また、災害に備えて準備することも大切です。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131AB2B-444E-49EF-B8BA-355BF013E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6F5A3-2017-4170-902B-D1F77411E903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4E5CE0F-3A16-49FC-A5DD-A3DDEDAB7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49" y="1992086"/>
            <a:ext cx="3056451" cy="235346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73AF915-6427-4FCE-B3F8-24A6D57CFC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32" y="4473691"/>
            <a:ext cx="3309015" cy="219222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738C307-4AD4-44E4-86B3-FFF68DB7DA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327" y="4124326"/>
            <a:ext cx="2962275" cy="2724150"/>
          </a:xfrm>
          <a:prstGeom prst="rect">
            <a:avLst/>
          </a:prstGeom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0372CC46-E675-46DE-B673-CA5650838E84}"/>
              </a:ext>
            </a:extLst>
          </p:cNvPr>
          <p:cNvSpPr txBox="1">
            <a:spLocks/>
          </p:cNvSpPr>
          <p:nvPr/>
        </p:nvSpPr>
        <p:spPr bwMode="auto">
          <a:xfrm>
            <a:off x="45720" y="2072035"/>
            <a:ext cx="786384" cy="58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180000"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9pPr>
          </a:lstStyle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</a:t>
            </a: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A3F6B5C5-B24E-4199-A0F7-E53324576A61}"/>
              </a:ext>
            </a:extLst>
          </p:cNvPr>
          <p:cNvSpPr txBox="1">
            <a:spLocks/>
          </p:cNvSpPr>
          <p:nvPr/>
        </p:nvSpPr>
        <p:spPr bwMode="auto">
          <a:xfrm>
            <a:off x="4521595" y="4372931"/>
            <a:ext cx="786384" cy="58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180000"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9pPr>
          </a:lstStyle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④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5A48C910-115A-447E-9455-9FC497AEBC05}"/>
              </a:ext>
            </a:extLst>
          </p:cNvPr>
          <p:cNvSpPr txBox="1">
            <a:spLocks/>
          </p:cNvSpPr>
          <p:nvPr/>
        </p:nvSpPr>
        <p:spPr bwMode="auto">
          <a:xfrm>
            <a:off x="117465" y="4458038"/>
            <a:ext cx="786384" cy="58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180000"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9pPr>
          </a:lstStyle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③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36E9E37A-EEE3-4632-9FEB-E207BA6890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6911" y="2091959"/>
            <a:ext cx="3352714" cy="1878077"/>
          </a:xfrm>
          <a:prstGeom prst="rect">
            <a:avLst/>
          </a:prstGeom>
        </p:spPr>
      </p:pic>
      <p:sp>
        <p:nvSpPr>
          <p:cNvPr id="16" name="タイトル 1">
            <a:extLst>
              <a:ext uri="{FF2B5EF4-FFF2-40B4-BE49-F238E27FC236}">
                <a16:creationId xmlns:a16="http://schemas.microsoft.com/office/drawing/2014/main" id="{316C167E-A1F2-40D3-9BBE-95078006C3C9}"/>
              </a:ext>
            </a:extLst>
          </p:cNvPr>
          <p:cNvSpPr txBox="1">
            <a:spLocks/>
          </p:cNvSpPr>
          <p:nvPr/>
        </p:nvSpPr>
        <p:spPr bwMode="auto">
          <a:xfrm>
            <a:off x="4378742" y="2023362"/>
            <a:ext cx="786384" cy="58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180000"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9pPr>
          </a:lstStyle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75A93C3-E84B-4C30-B495-E0210B5BE966}"/>
              </a:ext>
            </a:extLst>
          </p:cNvPr>
          <p:cNvSpPr txBox="1"/>
          <p:nvPr/>
        </p:nvSpPr>
        <p:spPr>
          <a:xfrm>
            <a:off x="223578" y="591985"/>
            <a:ext cx="7681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せいかい</a:t>
            </a:r>
          </a:p>
        </p:txBody>
      </p:sp>
    </p:spTree>
    <p:extLst>
      <p:ext uri="{BB962C8B-B14F-4D97-AF65-F5344CB8AC3E}">
        <p14:creationId xmlns:p14="http://schemas.microsoft.com/office/powerpoint/2010/main" val="4250951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0F3374-BEF3-49BB-929E-959BD86C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4127"/>
            <a:ext cx="9144000" cy="2390216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全ての問題が終わりました。何問正解しましたか。</a:t>
            </a:r>
            <a:b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en-US" altLang="ja-JP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ここまでで学んだように地球温暖化にそなえることが適応です。皆さんもどのようなそなえができるか考えてみてください。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131AB2B-444E-49EF-B8BA-355BF013E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6F5A3-2017-4170-902B-D1F77411E903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3A58F14-8C1B-4A2F-A32D-D8B349C36F81}"/>
              </a:ext>
            </a:extLst>
          </p:cNvPr>
          <p:cNvSpPr txBox="1"/>
          <p:nvPr/>
        </p:nvSpPr>
        <p:spPr>
          <a:xfrm>
            <a:off x="3823695" y="902109"/>
            <a:ext cx="1603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ちきゅう　   おんだんか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E74374B-368F-4C71-93F0-673F64CE7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40" y="2793510"/>
            <a:ext cx="2653889" cy="2207151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A689D05F-A285-4345-B6BD-D291C8393F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676" y="2152868"/>
            <a:ext cx="2601523" cy="2003174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0EADCF5-5ABA-4434-99C1-BEC66CABF1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696" y="4587641"/>
            <a:ext cx="1894608" cy="1955237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AD0EC80B-2E2B-461B-ABB5-77E4BDAC70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760" y="4577645"/>
            <a:ext cx="2401739" cy="1758073"/>
          </a:xfrm>
          <a:prstGeom prst="rect">
            <a:avLst/>
          </a:prstGeom>
        </p:spPr>
      </p:pic>
      <p:sp>
        <p:nvSpPr>
          <p:cNvPr id="23" name="矢印: 右 22">
            <a:extLst>
              <a:ext uri="{FF2B5EF4-FFF2-40B4-BE49-F238E27FC236}">
                <a16:creationId xmlns:a16="http://schemas.microsoft.com/office/drawing/2014/main" id="{6FC960A8-DB41-44D6-AF07-209ACC3A83BE}"/>
              </a:ext>
            </a:extLst>
          </p:cNvPr>
          <p:cNvSpPr/>
          <p:nvPr/>
        </p:nvSpPr>
        <p:spPr>
          <a:xfrm>
            <a:off x="3374571" y="3559628"/>
            <a:ext cx="968829" cy="685800"/>
          </a:xfrm>
          <a:prstGeom prst="right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6E934AB-9DCA-458A-AB5B-3CCCAE887479}"/>
              </a:ext>
            </a:extLst>
          </p:cNvPr>
          <p:cNvSpPr txBox="1"/>
          <p:nvPr/>
        </p:nvSpPr>
        <p:spPr>
          <a:xfrm>
            <a:off x="5116610" y="368248"/>
            <a:ext cx="7681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せいかい</a:t>
            </a:r>
          </a:p>
        </p:txBody>
      </p:sp>
    </p:spTree>
    <p:extLst>
      <p:ext uri="{BB962C8B-B14F-4D97-AF65-F5344CB8AC3E}">
        <p14:creationId xmlns:p14="http://schemas.microsoft.com/office/powerpoint/2010/main" val="484121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0F3374-BEF3-49BB-929E-959BD86C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3426"/>
            <a:ext cx="9144000" cy="1325563"/>
          </a:xfrm>
        </p:spPr>
        <p:txBody>
          <a:bodyPr/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地球温暖化とは何か知っていますか？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131AB2B-444E-49EF-B8BA-355BF013E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6F5A3-2017-4170-902B-D1F77411E903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6246042-CA67-4B15-892B-696729176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469" y="1304026"/>
            <a:ext cx="5944579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UD Digi Kyokasho NK-R" panose="020B0400000000000000" pitchFamily="18" charset="-128"/>
                <a:ea typeface="UD Digi Kyokasho NK-R" panose="020B0400000000000000" pitchFamily="18" charset="-128"/>
              </a:rPr>
              <a:t>①</a:t>
            </a:r>
            <a:r>
              <a:rPr kumimoji="1" lang="ja-JP" altLang="en-US" sz="4000" dirty="0">
                <a:latin typeface="UD Digi Kyokasho NK-R" panose="020B0400000000000000" pitchFamily="18" charset="-128"/>
                <a:ea typeface="UD Digi Kyokasho NK-R" panose="020B0400000000000000" pitchFamily="18" charset="-128"/>
              </a:rPr>
              <a:t>　よく知っている</a:t>
            </a:r>
            <a:endParaRPr kumimoji="1" lang="en-US" altLang="ja-JP" sz="4000" dirty="0">
              <a:latin typeface="UD Digi Kyokasho NK-R" panose="020B0400000000000000" pitchFamily="18" charset="-128"/>
              <a:ea typeface="UD Digi Kyokasho NK-R" panose="020B0400000000000000" pitchFamily="18" charset="-128"/>
            </a:endParaRPr>
          </a:p>
          <a:p>
            <a:endParaRPr lang="en-US" altLang="ja-JP" sz="4000" dirty="0">
              <a:latin typeface="UD Digi Kyokasho NK-R" panose="020B0400000000000000" pitchFamily="18" charset="-128"/>
              <a:ea typeface="UD Digi Kyokasho NK-R" panose="020B0400000000000000" pitchFamily="18" charset="-128"/>
            </a:endParaRPr>
          </a:p>
          <a:p>
            <a:r>
              <a:rPr kumimoji="1" lang="ja-JP" altLang="en-US" sz="4000" dirty="0">
                <a:latin typeface="UD Digi Kyokasho NK-R" panose="020B0400000000000000" pitchFamily="18" charset="-128"/>
                <a:ea typeface="UD Digi Kyokasho NK-R" panose="020B0400000000000000" pitchFamily="18" charset="-128"/>
              </a:rPr>
              <a:t>②　なんとなく知っている</a:t>
            </a:r>
            <a:endParaRPr kumimoji="1" lang="en-US" altLang="ja-JP" sz="4000" dirty="0">
              <a:latin typeface="UD Digi Kyokasho NK-R" panose="020B0400000000000000" pitchFamily="18" charset="-128"/>
              <a:ea typeface="UD Digi Kyokasho NK-R" panose="020B0400000000000000" pitchFamily="18" charset="-128"/>
            </a:endParaRPr>
          </a:p>
          <a:p>
            <a:endParaRPr lang="en-US" altLang="ja-JP" sz="4000" dirty="0">
              <a:latin typeface="UD Digi Kyokasho NK-R" panose="020B0400000000000000" pitchFamily="18" charset="-128"/>
              <a:ea typeface="UD Digi Kyokasho NK-R" panose="020B0400000000000000" pitchFamily="18" charset="-128"/>
            </a:endParaRPr>
          </a:p>
          <a:p>
            <a:r>
              <a:rPr kumimoji="1" lang="ja-JP" altLang="en-US" sz="4000" dirty="0">
                <a:latin typeface="UD Digi Kyokasho NK-R" panose="020B0400000000000000" pitchFamily="18" charset="-128"/>
                <a:ea typeface="UD Digi Kyokasho NK-R" panose="020B0400000000000000" pitchFamily="18" charset="-128"/>
              </a:rPr>
              <a:t>③　聞いたことはある</a:t>
            </a:r>
            <a:endParaRPr kumimoji="1" lang="en-US" altLang="ja-JP" sz="4000" dirty="0">
              <a:latin typeface="UD Digi Kyokasho NK-R" panose="020B0400000000000000" pitchFamily="18" charset="-128"/>
              <a:ea typeface="UD Digi Kyokasho NK-R" panose="020B0400000000000000" pitchFamily="18" charset="-128"/>
            </a:endParaRPr>
          </a:p>
          <a:p>
            <a:endParaRPr lang="en-US" altLang="ja-JP" sz="4000" dirty="0">
              <a:latin typeface="UD Digi Kyokasho NK-R" panose="020B0400000000000000" pitchFamily="18" charset="-128"/>
              <a:ea typeface="UD Digi Kyokasho NK-R" panose="020B0400000000000000" pitchFamily="18" charset="-128"/>
            </a:endParaRPr>
          </a:p>
          <a:p>
            <a:r>
              <a:rPr kumimoji="1" lang="ja-JP" altLang="en-US" sz="4000" dirty="0">
                <a:latin typeface="UD Digi Kyokasho NK-R" panose="020B0400000000000000" pitchFamily="18" charset="-128"/>
                <a:ea typeface="UD Digi Kyokasho NK-R" panose="020B0400000000000000" pitchFamily="18" charset="-128"/>
              </a:rPr>
              <a:t>④　知らない</a:t>
            </a:r>
            <a:endParaRPr kumimoji="1" lang="en-US" altLang="ja-JP" sz="4000" dirty="0">
              <a:latin typeface="UD Digi Kyokasho NK-R" panose="020B0400000000000000" pitchFamily="18" charset="-128"/>
              <a:ea typeface="UD Digi Kyokasho NK-R" panose="020B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88CA6E5-10AD-4D42-A0DA-AC434513D034}"/>
              </a:ext>
            </a:extLst>
          </p:cNvPr>
          <p:cNvSpPr txBox="1"/>
          <p:nvPr/>
        </p:nvSpPr>
        <p:spPr>
          <a:xfrm>
            <a:off x="405074" y="452284"/>
            <a:ext cx="1617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ちきゅう　　　おんだんか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3100103-4A97-45B1-ABA7-B533586CAB32}"/>
              </a:ext>
            </a:extLst>
          </p:cNvPr>
          <p:cNvSpPr txBox="1"/>
          <p:nvPr/>
        </p:nvSpPr>
        <p:spPr>
          <a:xfrm>
            <a:off x="530577" y="6024576"/>
            <a:ext cx="8240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※</a:t>
            </a:r>
            <a:r>
              <a:rPr kumimoji="1" lang="ja-JP" altLang="en-US" sz="2800" b="1" dirty="0"/>
              <a:t>　問題は４ページから始まります。</a:t>
            </a:r>
          </a:p>
        </p:txBody>
      </p:sp>
    </p:spTree>
    <p:extLst>
      <p:ext uri="{BB962C8B-B14F-4D97-AF65-F5344CB8AC3E}">
        <p14:creationId xmlns:p14="http://schemas.microsoft.com/office/powerpoint/2010/main" val="1513902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 13">
            <a:extLst>
              <a:ext uri="{FF2B5EF4-FFF2-40B4-BE49-F238E27FC236}">
                <a16:creationId xmlns:a16="http://schemas.microsoft.com/office/drawing/2014/main" id="{AF8625BB-2E38-428A-98C6-6BAC361ED32C}"/>
              </a:ext>
            </a:extLst>
          </p:cNvPr>
          <p:cNvSpPr/>
          <p:nvPr/>
        </p:nvSpPr>
        <p:spPr>
          <a:xfrm>
            <a:off x="179968" y="5125112"/>
            <a:ext cx="2978785" cy="17075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tx1"/>
                </a:solidFill>
              </a:rPr>
              <a:t>地球が暖まる</a:t>
            </a:r>
            <a:endParaRPr kumimoji="1" lang="en-US" altLang="ja-JP" sz="2000" b="1" dirty="0">
              <a:solidFill>
                <a:schemeClr val="tx1"/>
              </a:solidFill>
            </a:endParaRPr>
          </a:p>
          <a:p>
            <a:pPr algn="ctr"/>
            <a:endParaRPr kumimoji="1" lang="en-US" altLang="ja-JP" sz="900" b="1" dirty="0">
              <a:solidFill>
                <a:schemeClr val="tx1"/>
              </a:solidFill>
            </a:endParaRPr>
          </a:p>
          <a:p>
            <a:pPr algn="ctr"/>
            <a:r>
              <a:rPr lang="ja-JP" altLang="en-US" sz="2000" b="1" dirty="0">
                <a:solidFill>
                  <a:schemeClr val="tx1"/>
                </a:solidFill>
              </a:rPr>
              <a:t>地球温暖化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ED365E72-10E9-4002-BE7B-5AAEAE48A5B8}"/>
              </a:ext>
            </a:extLst>
          </p:cNvPr>
          <p:cNvGrpSpPr/>
          <p:nvPr/>
        </p:nvGrpSpPr>
        <p:grpSpPr>
          <a:xfrm>
            <a:off x="82297" y="1587160"/>
            <a:ext cx="8452103" cy="5039781"/>
            <a:chOff x="96414" y="1174850"/>
            <a:chExt cx="8745061" cy="5348447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2B0132D1-9603-417C-8FF6-7366FEB0B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3029" y="1174850"/>
              <a:ext cx="5348446" cy="5348447"/>
            </a:xfrm>
            <a:prstGeom prst="rect">
              <a:avLst/>
            </a:prstGeom>
          </p:spPr>
        </p:pic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9D4A4B4B-4E8F-4AF6-8C16-50F923948692}"/>
                </a:ext>
              </a:extLst>
            </p:cNvPr>
            <p:cNvGrpSpPr/>
            <p:nvPr/>
          </p:nvGrpSpPr>
          <p:grpSpPr>
            <a:xfrm>
              <a:off x="96414" y="1187042"/>
              <a:ext cx="3305176" cy="5292195"/>
              <a:chOff x="5579533" y="1226729"/>
              <a:chExt cx="3305176" cy="5292195"/>
            </a:xfrm>
          </p:grpSpPr>
          <p:sp>
            <p:nvSpPr>
              <p:cNvPr id="20" name="角丸四角形 7">
                <a:extLst>
                  <a:ext uri="{FF2B5EF4-FFF2-40B4-BE49-F238E27FC236}">
                    <a16:creationId xmlns:a16="http://schemas.microsoft.com/office/drawing/2014/main" id="{2310B2A4-6A79-440C-89F0-B443C0B7A9E6}"/>
                  </a:ext>
                </a:extLst>
              </p:cNvPr>
              <p:cNvSpPr/>
              <p:nvPr/>
            </p:nvSpPr>
            <p:spPr>
              <a:xfrm>
                <a:off x="5579533" y="1226729"/>
                <a:ext cx="3305176" cy="529219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kumimoji="1" lang="ja-JP" altLang="en-US" sz="20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太陽の光の熱が地面</a:t>
                </a:r>
                <a:r>
                  <a:rPr lang="ja-JP" altLang="en-US" sz="20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に</a:t>
                </a:r>
                <a:endParaRPr lang="en-US" altLang="ja-JP" sz="2000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  <a:p>
                <a:pPr algn="ctr">
                  <a:spcAft>
                    <a:spcPts val="600"/>
                  </a:spcAft>
                </a:pPr>
                <a:endParaRPr lang="en-US" altLang="ja-JP" sz="400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  <a:p>
                <a:pPr algn="ctr">
                  <a:spcAft>
                    <a:spcPts val="600"/>
                  </a:spcAft>
                </a:pPr>
                <a:r>
                  <a:rPr lang="ja-JP" altLang="en-US" sz="20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よって</a:t>
                </a:r>
                <a:r>
                  <a:rPr kumimoji="1" lang="ja-JP" altLang="en-US" sz="20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反射する。</a:t>
                </a:r>
                <a:endParaRPr kumimoji="1" lang="en-US" altLang="ja-JP" sz="2000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  <a:p>
                <a:pPr algn="ctr">
                  <a:spcAft>
                    <a:spcPts val="600"/>
                  </a:spcAft>
                </a:pPr>
                <a:endParaRPr kumimoji="1" lang="en-US" altLang="ja-JP" sz="1600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  <a:p>
                <a:pPr algn="ctr">
                  <a:spcAft>
                    <a:spcPts val="600"/>
                  </a:spcAft>
                </a:pPr>
                <a:r>
                  <a:rPr kumimoji="1" lang="ja-JP" altLang="en-US" sz="20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反射した熱を温室効果</a:t>
                </a:r>
                <a:endParaRPr kumimoji="1" lang="en-US" altLang="ja-JP" sz="2000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  <a:p>
                <a:pPr algn="ctr">
                  <a:spcAft>
                    <a:spcPts val="600"/>
                  </a:spcAft>
                </a:pPr>
                <a:endParaRPr kumimoji="1" lang="en-US" altLang="ja-JP" sz="400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  <a:p>
                <a:pPr algn="ctr">
                  <a:spcAft>
                    <a:spcPts val="600"/>
                  </a:spcAft>
                </a:pPr>
                <a:r>
                  <a:rPr kumimoji="1" lang="ja-JP" altLang="en-US" sz="20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　ガスが吸収する。</a:t>
                </a:r>
                <a:endParaRPr lang="en-US" altLang="ja-JP" sz="2000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  <a:p>
                <a:pPr algn="ctr">
                  <a:spcAft>
                    <a:spcPts val="600"/>
                  </a:spcAft>
                </a:pPr>
                <a:endParaRPr kumimoji="1" lang="en-US" altLang="ja-JP" sz="1200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  <a:p>
                <a:pPr algn="ctr">
                  <a:spcAft>
                    <a:spcPts val="600"/>
                  </a:spcAft>
                </a:pPr>
                <a:r>
                  <a:rPr kumimoji="1" lang="ja-JP" altLang="en-US" sz="20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吸収した熱をもう一度</a:t>
                </a:r>
                <a:endParaRPr kumimoji="1" lang="en-US" altLang="ja-JP" sz="2000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  <a:p>
                <a:pPr algn="ctr">
                  <a:spcAft>
                    <a:spcPts val="600"/>
                  </a:spcAft>
                </a:pPr>
                <a:r>
                  <a:rPr kumimoji="1" lang="ja-JP" altLang="en-US" sz="20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地面に</a:t>
                </a:r>
                <a:r>
                  <a:rPr lang="ja-JP" altLang="en-US" sz="20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かえし、地面を</a:t>
                </a:r>
                <a:endParaRPr kumimoji="1" lang="en-US" altLang="ja-JP" sz="2000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  <a:p>
                <a:pPr algn="ctr"/>
                <a:r>
                  <a:rPr kumimoji="1" lang="ja-JP" altLang="en-US" sz="2000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あたためる。</a:t>
                </a:r>
                <a:endParaRPr kumimoji="1" lang="en-US" altLang="ja-JP" sz="2000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</p:txBody>
          </p:sp>
          <p:sp>
            <p:nvSpPr>
              <p:cNvPr id="22" name="二等辺三角形 21">
                <a:extLst>
                  <a:ext uri="{FF2B5EF4-FFF2-40B4-BE49-F238E27FC236}">
                    <a16:creationId xmlns:a16="http://schemas.microsoft.com/office/drawing/2014/main" id="{E1FEBA97-1356-4C0B-A0BE-0D163210FF14}"/>
                  </a:ext>
                </a:extLst>
              </p:cNvPr>
              <p:cNvSpPr/>
              <p:nvPr/>
            </p:nvSpPr>
            <p:spPr>
              <a:xfrm rot="10800000">
                <a:off x="7019268" y="2408895"/>
                <a:ext cx="407418" cy="132250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</p:txBody>
          </p:sp>
          <p:sp>
            <p:nvSpPr>
              <p:cNvPr id="23" name="二等辺三角形 22">
                <a:extLst>
                  <a:ext uri="{FF2B5EF4-FFF2-40B4-BE49-F238E27FC236}">
                    <a16:creationId xmlns:a16="http://schemas.microsoft.com/office/drawing/2014/main" id="{608AB6CD-5C87-4D89-832B-A5DCF8217C1E}"/>
                  </a:ext>
                </a:extLst>
              </p:cNvPr>
              <p:cNvSpPr/>
              <p:nvPr/>
            </p:nvSpPr>
            <p:spPr>
              <a:xfrm rot="10800000">
                <a:off x="7018688" y="5103054"/>
                <a:ext cx="407418" cy="16414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</p:txBody>
          </p:sp>
        </p:grp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B60F3374-BEF3-49BB-929E-959BD86C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53762"/>
            <a:ext cx="9242323" cy="1722521"/>
          </a:xfrm>
        </p:spPr>
        <p:txBody>
          <a:bodyPr/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地球温暖化とは：地球を暖めているガス（温室効果ガス）</a:t>
            </a:r>
            <a:b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がふえすぎてしまうことによって、地球の温度があがること。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131AB2B-444E-49EF-B8BA-355BF013E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6F5A3-2017-4170-902B-D1F77411E903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27" name="テキスト プレースホルダー 4">
            <a:extLst>
              <a:ext uri="{FF2B5EF4-FFF2-40B4-BE49-F238E27FC236}">
                <a16:creationId xmlns:a16="http://schemas.microsoft.com/office/drawing/2014/main" id="{00A5A88C-E958-4AF4-8EF0-6A49CDD10195}"/>
              </a:ext>
            </a:extLst>
          </p:cNvPr>
          <p:cNvSpPr txBox="1">
            <a:spLocks/>
          </p:cNvSpPr>
          <p:nvPr/>
        </p:nvSpPr>
        <p:spPr bwMode="auto">
          <a:xfrm>
            <a:off x="330200" y="6477000"/>
            <a:ext cx="8356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6858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出典：気象庁、国立環境研究所の情報を参考に作成</a:t>
            </a:r>
          </a:p>
          <a:p>
            <a:pPr>
              <a:lnSpc>
                <a:spcPct val="1100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 全国地球温暖化防止活動推進センターウェブサイト（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https://www.jccca.org/chart/chart01_01.html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）より</a:t>
            </a:r>
          </a:p>
        </p:txBody>
      </p:sp>
      <p:sp>
        <p:nvSpPr>
          <p:cNvPr id="13" name="二等辺三角形 12">
            <a:extLst>
              <a:ext uri="{FF2B5EF4-FFF2-40B4-BE49-F238E27FC236}">
                <a16:creationId xmlns:a16="http://schemas.microsoft.com/office/drawing/2014/main" id="{6F16D3A3-6FA9-4FE0-A71C-D491DF3E473D}"/>
              </a:ext>
            </a:extLst>
          </p:cNvPr>
          <p:cNvSpPr/>
          <p:nvPr/>
        </p:nvSpPr>
        <p:spPr>
          <a:xfrm rot="10800000">
            <a:off x="1474149" y="3901726"/>
            <a:ext cx="394890" cy="15478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79FF4E6-C6F4-4442-98ED-D56DBE79F19D}"/>
              </a:ext>
            </a:extLst>
          </p:cNvPr>
          <p:cNvSpPr txBox="1"/>
          <p:nvPr/>
        </p:nvSpPr>
        <p:spPr>
          <a:xfrm>
            <a:off x="324464" y="489157"/>
            <a:ext cx="1617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ちきゅう　　　おんだんか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D1CEF72-05B3-4F10-A2A2-4CDF5440FC18}"/>
              </a:ext>
            </a:extLst>
          </p:cNvPr>
          <p:cNvSpPr txBox="1"/>
          <p:nvPr/>
        </p:nvSpPr>
        <p:spPr>
          <a:xfrm>
            <a:off x="3731342" y="489157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あたた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9F2B0FC-772A-44DD-9B7E-B089012C85E0}"/>
              </a:ext>
            </a:extLst>
          </p:cNvPr>
          <p:cNvSpPr txBox="1"/>
          <p:nvPr/>
        </p:nvSpPr>
        <p:spPr>
          <a:xfrm>
            <a:off x="6445045" y="489157"/>
            <a:ext cx="1269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おんしつ　　こうか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065D7B4-65B6-441C-A3C6-76CA05DEBC5D}"/>
              </a:ext>
            </a:extLst>
          </p:cNvPr>
          <p:cNvSpPr txBox="1"/>
          <p:nvPr/>
        </p:nvSpPr>
        <p:spPr>
          <a:xfrm>
            <a:off x="1504336" y="5392994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あたた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47B8EFD-324F-43F3-95F6-A2FDD368D468}"/>
              </a:ext>
            </a:extLst>
          </p:cNvPr>
          <p:cNvSpPr txBox="1"/>
          <p:nvPr/>
        </p:nvSpPr>
        <p:spPr>
          <a:xfrm>
            <a:off x="938981" y="5855109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ちきゅう　おんだんか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BBAE79F-CA48-43FB-B9B1-C40F02852BE0}"/>
              </a:ext>
            </a:extLst>
          </p:cNvPr>
          <p:cNvSpPr txBox="1"/>
          <p:nvPr/>
        </p:nvSpPr>
        <p:spPr>
          <a:xfrm>
            <a:off x="1376517" y="2099188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はんしゃ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2452C84-FD45-4598-B2D2-0416D6551280}"/>
              </a:ext>
            </a:extLst>
          </p:cNvPr>
          <p:cNvSpPr txBox="1"/>
          <p:nvPr/>
        </p:nvSpPr>
        <p:spPr>
          <a:xfrm>
            <a:off x="1811944" y="2820453"/>
            <a:ext cx="1116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おんしつこうか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B5ACB4E-DAD5-4C1F-A3D1-6256458AC529}"/>
              </a:ext>
            </a:extLst>
          </p:cNvPr>
          <p:cNvSpPr txBox="1"/>
          <p:nvPr/>
        </p:nvSpPr>
        <p:spPr>
          <a:xfrm>
            <a:off x="1365631" y="3340158"/>
            <a:ext cx="898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きゅうしゅう</a:t>
            </a:r>
            <a:endParaRPr kumimoji="1" lang="ja-JP" altLang="en-US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CF8A6DF-F152-4819-803F-B70215CD29DF}"/>
              </a:ext>
            </a:extLst>
          </p:cNvPr>
          <p:cNvSpPr txBox="1"/>
          <p:nvPr/>
        </p:nvSpPr>
        <p:spPr>
          <a:xfrm>
            <a:off x="396803" y="3960645"/>
            <a:ext cx="898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きゅうしゅう</a:t>
            </a:r>
            <a:endParaRPr kumimoji="1" lang="ja-JP" altLang="en-US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2387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0F3374-BEF3-49BB-929E-959BD86C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272"/>
            <a:ext cx="9144000" cy="1325563"/>
          </a:xfrm>
        </p:spPr>
        <p:txBody>
          <a:bodyPr/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（第１問）世界の平均気温はこの１００年ぐらいでどう変わっているでしょうか？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131AB2B-444E-49EF-B8BA-355BF013E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6F5A3-2017-4170-902B-D1F77411E903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6246042-CA67-4B15-892B-696729176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062" y="2175183"/>
            <a:ext cx="778734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</a:t>
            </a:r>
            <a:r>
              <a:rPr kumimoji="1"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すでに上がっている。</a:t>
            </a:r>
            <a:endParaRPr kumimoji="1" lang="en-US" altLang="ja-JP" sz="3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3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　</a:t>
            </a:r>
            <a:r>
              <a:rPr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まだ上がっていないが、将来上がる。</a:t>
            </a:r>
            <a:endParaRPr kumimoji="1" lang="en-US" altLang="ja-JP" sz="3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3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③　</a:t>
            </a:r>
            <a:r>
              <a:rPr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変わらない。</a:t>
            </a:r>
            <a:endParaRPr kumimoji="1" lang="en-US" altLang="ja-JP" sz="3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3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④　</a:t>
            </a:r>
            <a:r>
              <a:rPr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現在は下がっている。</a:t>
            </a:r>
            <a:endParaRPr kumimoji="1" lang="en-US" altLang="ja-JP" sz="3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DC8936A-E0F3-4F8B-BCB7-2C220CBC98D0}"/>
              </a:ext>
            </a:extLst>
          </p:cNvPr>
          <p:cNvSpPr txBox="1"/>
          <p:nvPr/>
        </p:nvSpPr>
        <p:spPr>
          <a:xfrm>
            <a:off x="2730560" y="452284"/>
            <a:ext cx="1375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へいきん　　　きおん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AC26604-9F7F-4C3E-8880-D2DD60A22F3B}"/>
              </a:ext>
            </a:extLst>
          </p:cNvPr>
          <p:cNvSpPr txBox="1"/>
          <p:nvPr/>
        </p:nvSpPr>
        <p:spPr>
          <a:xfrm>
            <a:off x="5973098" y="3092244"/>
            <a:ext cx="792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しょうらい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324F97-BFFF-4034-B158-2E73ED218C75}"/>
              </a:ext>
            </a:extLst>
          </p:cNvPr>
          <p:cNvSpPr txBox="1"/>
          <p:nvPr/>
        </p:nvSpPr>
        <p:spPr>
          <a:xfrm>
            <a:off x="1563331" y="5289755"/>
            <a:ext cx="755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げんざい</a:t>
            </a:r>
          </a:p>
        </p:txBody>
      </p:sp>
    </p:spTree>
    <p:extLst>
      <p:ext uri="{BB962C8B-B14F-4D97-AF65-F5344CB8AC3E}">
        <p14:creationId xmlns:p14="http://schemas.microsoft.com/office/powerpoint/2010/main" val="731483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0F2740B-4CDB-4D58-8777-DA1C3CDFB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13" y="1528153"/>
            <a:ext cx="6513717" cy="488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60F3374-BEF3-49BB-929E-959BD86C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3987"/>
            <a:ext cx="9202997" cy="1087097"/>
          </a:xfr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世界の平均気温は１００年前と比べて約１℃上がっています。</a:t>
            </a:r>
            <a:b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正解は①。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131AB2B-444E-49EF-B8BA-355BF013E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6F5A3-2017-4170-902B-D1F77411E903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3B8E279-143A-46A2-AF5E-8F02A74E1652}"/>
              </a:ext>
            </a:extLst>
          </p:cNvPr>
          <p:cNvSpPr txBox="1"/>
          <p:nvPr/>
        </p:nvSpPr>
        <p:spPr>
          <a:xfrm>
            <a:off x="6262461" y="3561637"/>
            <a:ext cx="2707673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16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世界全体で暑かった年</a:t>
            </a:r>
            <a:endParaRPr lang="en-US" altLang="ja-JP" sz="16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6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</a:t>
            </a:r>
            <a:r>
              <a:rPr lang="en-US" altLang="ja-JP" sz="16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2020</a:t>
            </a:r>
            <a:r>
              <a:rPr lang="ja-JP" altLang="en-US" sz="16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</a:t>
            </a:r>
            <a:r>
              <a:rPr lang="en-US" altLang="ja-JP" sz="16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(+0.45℃)</a:t>
            </a:r>
          </a:p>
          <a:p>
            <a:pPr>
              <a:spcAft>
                <a:spcPts val="600"/>
              </a:spcAft>
            </a:pPr>
            <a:r>
              <a:rPr lang="ja-JP" altLang="en-US" sz="16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</a:t>
            </a:r>
            <a:r>
              <a:rPr lang="en-US" altLang="ja-JP" sz="16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2016</a:t>
            </a:r>
            <a:r>
              <a:rPr lang="ja-JP" altLang="en-US" sz="16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</a:t>
            </a:r>
            <a:r>
              <a:rPr lang="en-US" altLang="ja-JP" sz="16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(+0.45℃)</a:t>
            </a:r>
          </a:p>
          <a:p>
            <a:pPr>
              <a:spcAft>
                <a:spcPts val="600"/>
              </a:spcAft>
            </a:pPr>
            <a:r>
              <a:rPr lang="ja-JP" altLang="en-US" sz="16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③</a:t>
            </a:r>
            <a:r>
              <a:rPr lang="en-US" altLang="ja-JP" sz="16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2019</a:t>
            </a:r>
            <a:r>
              <a:rPr lang="ja-JP" altLang="en-US" sz="16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</a:t>
            </a:r>
            <a:r>
              <a:rPr lang="en-US" altLang="ja-JP" sz="16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(+0.43℃)</a:t>
            </a:r>
            <a:endParaRPr lang="ja-JP" altLang="en-US" sz="16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6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④</a:t>
            </a:r>
            <a:r>
              <a:rPr lang="en-US" altLang="ja-JP" sz="16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2015</a:t>
            </a:r>
            <a:r>
              <a:rPr lang="ja-JP" altLang="en-US" sz="16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</a:t>
            </a:r>
            <a:r>
              <a:rPr lang="en-US" altLang="ja-JP" sz="16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(+0.42</a:t>
            </a:r>
            <a:r>
              <a:rPr lang="ja-JP" altLang="en-US" sz="16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℃）</a:t>
            </a:r>
            <a:endParaRPr lang="en-US" altLang="ja-JP" sz="16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6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⑤</a:t>
            </a:r>
            <a:r>
              <a:rPr lang="en-US" altLang="ja-JP" sz="16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2017</a:t>
            </a:r>
            <a:r>
              <a:rPr lang="ja-JP" altLang="en-US" sz="16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年（</a:t>
            </a:r>
            <a:r>
              <a:rPr lang="en-US" altLang="ja-JP" sz="16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+0.38</a:t>
            </a:r>
            <a:r>
              <a:rPr lang="ja-JP" altLang="en-US" sz="16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℃）</a:t>
            </a:r>
            <a:endParaRPr lang="en-US" altLang="ja-JP" sz="16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0" name="角丸四角形吹き出し 11">
            <a:extLst>
              <a:ext uri="{FF2B5EF4-FFF2-40B4-BE49-F238E27FC236}">
                <a16:creationId xmlns:a16="http://schemas.microsoft.com/office/drawing/2014/main" id="{D563B3B5-0C2B-4A90-B870-50F4829F0A3E}"/>
              </a:ext>
            </a:extLst>
          </p:cNvPr>
          <p:cNvSpPr/>
          <p:nvPr/>
        </p:nvSpPr>
        <p:spPr>
          <a:xfrm>
            <a:off x="5510240" y="1123984"/>
            <a:ext cx="3456779" cy="1120630"/>
          </a:xfrm>
          <a:prstGeom prst="wedgeRoundRectCallout">
            <a:avLst>
              <a:gd name="adj1" fmla="val -43261"/>
              <a:gd name="adj2" fmla="val 121170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r>
              <a:rPr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特に</a:t>
            </a:r>
            <a:r>
              <a:rPr lang="en-US" altLang="ja-JP" sz="20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1990</a:t>
            </a:r>
            <a:r>
              <a:rPr lang="ja-JP" altLang="en-US" sz="20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年代半ばより後、</a:t>
            </a:r>
            <a:r>
              <a:rPr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高い気温となる年が多い</a:t>
            </a:r>
            <a:endParaRPr lang="ja-JP" altLang="en-US" sz="2000" b="1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1" name="角丸四角形吹き出し 11">
            <a:extLst>
              <a:ext uri="{FF2B5EF4-FFF2-40B4-BE49-F238E27FC236}">
                <a16:creationId xmlns:a16="http://schemas.microsoft.com/office/drawing/2014/main" id="{7EA38082-91CC-400F-9BB0-028A50FEC0DF}"/>
              </a:ext>
            </a:extLst>
          </p:cNvPr>
          <p:cNvSpPr/>
          <p:nvPr/>
        </p:nvSpPr>
        <p:spPr>
          <a:xfrm>
            <a:off x="2089009" y="2509743"/>
            <a:ext cx="3181710" cy="1120630"/>
          </a:xfrm>
          <a:prstGeom prst="wedgeRoundRectCallout">
            <a:avLst>
              <a:gd name="adj1" fmla="val -36914"/>
              <a:gd name="adj2" fmla="val -67363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r>
              <a:rPr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正確には</a:t>
            </a:r>
            <a:r>
              <a:rPr lang="en-US" altLang="ja-JP" sz="20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100</a:t>
            </a:r>
            <a:r>
              <a:rPr lang="ja-JP" altLang="en-US" sz="20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年あたり</a:t>
            </a:r>
            <a:r>
              <a:rPr lang="en-US" altLang="ja-JP" sz="20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0.75</a:t>
            </a:r>
            <a:r>
              <a:rPr lang="ja-JP" altLang="en-US" sz="20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℃</a:t>
            </a:r>
            <a:r>
              <a:rPr lang="ja-JP" altLang="en-US" sz="2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上がっている。</a:t>
            </a:r>
            <a:endParaRPr lang="ja-JP" altLang="en-US" sz="2000" b="1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2" name="テキスト プレースホルダー 4">
            <a:extLst>
              <a:ext uri="{FF2B5EF4-FFF2-40B4-BE49-F238E27FC236}">
                <a16:creationId xmlns:a16="http://schemas.microsoft.com/office/drawing/2014/main" id="{E033290B-8358-4697-9AFF-C9BB8A3B08A2}"/>
              </a:ext>
            </a:extLst>
          </p:cNvPr>
          <p:cNvSpPr txBox="1">
            <a:spLocks/>
          </p:cNvSpPr>
          <p:nvPr/>
        </p:nvSpPr>
        <p:spPr bwMode="auto">
          <a:xfrm>
            <a:off x="0" y="6391275"/>
            <a:ext cx="9144000" cy="46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defTabSz="6858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出典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Wingdings" panose="05000000000000000000" pitchFamily="2" charset="2"/>
              </a:rPr>
              <a:t>：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気象庁　世界の年平均気温（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http://www.data.jma.go.jp/cpdinfo/temp/an_wld.html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23B99AA-1138-4BCB-875F-8859B14842A1}"/>
              </a:ext>
            </a:extLst>
          </p:cNvPr>
          <p:cNvSpPr txBox="1"/>
          <p:nvPr/>
        </p:nvSpPr>
        <p:spPr>
          <a:xfrm>
            <a:off x="1150374" y="452284"/>
            <a:ext cx="1375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へいきん　　　きおん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78E6E84-24BD-40ED-A30B-105B81E4F782}"/>
              </a:ext>
            </a:extLst>
          </p:cNvPr>
          <p:cNvSpPr txBox="1"/>
          <p:nvPr/>
        </p:nvSpPr>
        <p:spPr>
          <a:xfrm>
            <a:off x="4295331" y="452284"/>
            <a:ext cx="409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くら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931ECB7-A769-41B6-81CF-753531A0C568}"/>
              </a:ext>
            </a:extLst>
          </p:cNvPr>
          <p:cNvSpPr txBox="1"/>
          <p:nvPr/>
        </p:nvSpPr>
        <p:spPr>
          <a:xfrm>
            <a:off x="4581832" y="1415846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へんさ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2BE282E-1BE1-4FB6-AB3E-058485BBB3EA}"/>
              </a:ext>
            </a:extLst>
          </p:cNvPr>
          <p:cNvSpPr txBox="1"/>
          <p:nvPr/>
        </p:nvSpPr>
        <p:spPr>
          <a:xfrm>
            <a:off x="2344994" y="2551472"/>
            <a:ext cx="72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せいかく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E660152-1684-4ACB-AB2D-5462E299D2B3}"/>
              </a:ext>
            </a:extLst>
          </p:cNvPr>
          <p:cNvSpPr txBox="1"/>
          <p:nvPr/>
        </p:nvSpPr>
        <p:spPr>
          <a:xfrm>
            <a:off x="223578" y="990820"/>
            <a:ext cx="7681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せいかい</a:t>
            </a:r>
          </a:p>
        </p:txBody>
      </p:sp>
    </p:spTree>
    <p:extLst>
      <p:ext uri="{BB962C8B-B14F-4D97-AF65-F5344CB8AC3E}">
        <p14:creationId xmlns:p14="http://schemas.microsoft.com/office/powerpoint/2010/main" val="300715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0F3374-BEF3-49BB-929E-959BD86C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2784"/>
            <a:ext cx="9891252" cy="1270040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これからも世界の気温は上がり続けることが予測されて</a:t>
            </a:r>
            <a:b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います。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8" name="テキスト プレースホルダー 4">
            <a:extLst>
              <a:ext uri="{FF2B5EF4-FFF2-40B4-BE49-F238E27FC236}">
                <a16:creationId xmlns:a16="http://schemas.microsoft.com/office/drawing/2014/main" id="{5B510246-C002-4C1A-903E-864E99D15984}"/>
              </a:ext>
            </a:extLst>
          </p:cNvPr>
          <p:cNvSpPr txBox="1">
            <a:spLocks/>
          </p:cNvSpPr>
          <p:nvPr/>
        </p:nvSpPr>
        <p:spPr bwMode="auto">
          <a:xfrm>
            <a:off x="0" y="6526160"/>
            <a:ext cx="9144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l" defTabSz="6858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出典：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IPCC 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第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5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次評価報告書 政策決定者向け要約（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https://www.env.go.jp/earth/ipcc/5th_pdf/ar5_syr_spmj.pdf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環境省作成「地球温暖化対策について（平成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27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月）」（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https://www.env.go.jp/council/01chuo/y010-22/mat03_1.pdf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）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ABCDB158-4067-46DE-A444-90C6BA9793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30" b="20291"/>
          <a:stretch/>
        </p:blipFill>
        <p:spPr>
          <a:xfrm>
            <a:off x="1083079" y="1553497"/>
            <a:ext cx="7097359" cy="4050666"/>
          </a:xfrm>
          <a:prstGeom prst="rect">
            <a:avLst/>
          </a:prstGeom>
        </p:spPr>
      </p:pic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749E0539-C675-417B-AC8A-CBB4B62DCACC}"/>
              </a:ext>
            </a:extLst>
          </p:cNvPr>
          <p:cNvGrpSpPr/>
          <p:nvPr/>
        </p:nvGrpSpPr>
        <p:grpSpPr>
          <a:xfrm>
            <a:off x="947022" y="2936426"/>
            <a:ext cx="733578" cy="840931"/>
            <a:chOff x="1110479" y="3653631"/>
            <a:chExt cx="633390" cy="773951"/>
          </a:xfrm>
        </p:grpSpPr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61E91D0D-8BF5-4A6D-8DEE-33C0C37D3AA8}"/>
                </a:ext>
              </a:extLst>
            </p:cNvPr>
            <p:cNvSpPr/>
            <p:nvPr/>
          </p:nvSpPr>
          <p:spPr>
            <a:xfrm>
              <a:off x="1508919" y="3653631"/>
              <a:ext cx="234950" cy="298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51C2FF23-F720-4BEF-BC52-12D287E6CC2A}"/>
                </a:ext>
              </a:extLst>
            </p:cNvPr>
            <p:cNvSpPr/>
            <p:nvPr/>
          </p:nvSpPr>
          <p:spPr>
            <a:xfrm>
              <a:off x="1110479" y="4129132"/>
              <a:ext cx="234950" cy="298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9F19925A-CC97-4DB6-8C88-D4F4776C7C1A}"/>
              </a:ext>
            </a:extLst>
          </p:cNvPr>
          <p:cNvSpPr/>
          <p:nvPr/>
        </p:nvSpPr>
        <p:spPr>
          <a:xfrm>
            <a:off x="1703347" y="5761480"/>
            <a:ext cx="585682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800" b="1" dirty="0">
                <a:latin typeface="+mn-ea"/>
              </a:rPr>
              <a:t>　</a:t>
            </a:r>
            <a:r>
              <a:rPr lang="en-US" altLang="ja-JP" sz="1800" b="1" dirty="0">
                <a:latin typeface="+mn-ea"/>
              </a:rPr>
              <a:t>1986</a:t>
            </a:r>
            <a:r>
              <a:rPr lang="ja-JP" altLang="en-US" sz="1800" b="1" dirty="0">
                <a:latin typeface="+mn-ea"/>
              </a:rPr>
              <a:t>年～</a:t>
            </a:r>
            <a:r>
              <a:rPr lang="en-US" altLang="ja-JP" sz="1800" b="1" dirty="0">
                <a:latin typeface="+mn-ea"/>
              </a:rPr>
              <a:t>2005</a:t>
            </a:r>
            <a:r>
              <a:rPr lang="ja-JP" altLang="en-US" sz="1800" b="1" dirty="0">
                <a:latin typeface="+mn-ea"/>
              </a:rPr>
              <a:t>年平均気温からの気温の上がりはば　　　　　</a:t>
            </a: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4ECA2DC8-8626-4F31-B647-4CD2112A246C}"/>
              </a:ext>
            </a:extLst>
          </p:cNvPr>
          <p:cNvSpPr/>
          <p:nvPr/>
        </p:nvSpPr>
        <p:spPr>
          <a:xfrm>
            <a:off x="932835" y="2995934"/>
            <a:ext cx="341416" cy="389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938E0A8C-97AF-4AA2-9508-77528E53582C}"/>
              </a:ext>
            </a:extLst>
          </p:cNvPr>
          <p:cNvSpPr/>
          <p:nvPr/>
        </p:nvSpPr>
        <p:spPr>
          <a:xfrm>
            <a:off x="1189687" y="2871006"/>
            <a:ext cx="341416" cy="389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D7DB93C-C523-4CEF-BD21-355723118C32}"/>
              </a:ext>
            </a:extLst>
          </p:cNvPr>
          <p:cNvSpPr txBox="1"/>
          <p:nvPr/>
        </p:nvSpPr>
        <p:spPr>
          <a:xfrm>
            <a:off x="2723535" y="1828799"/>
            <a:ext cx="1483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おんだんか　たいさく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CC3577D-CEA9-4C75-BA66-0231FD06AF59}"/>
              </a:ext>
            </a:extLst>
          </p:cNvPr>
          <p:cNvSpPr txBox="1"/>
          <p:nvPr/>
        </p:nvSpPr>
        <p:spPr>
          <a:xfrm>
            <a:off x="6916994" y="339211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よそく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0FD3A326-3D0D-423C-9E1E-822EBD687F61}"/>
              </a:ext>
            </a:extLst>
          </p:cNvPr>
          <p:cNvSpPr txBox="1"/>
          <p:nvPr/>
        </p:nvSpPr>
        <p:spPr>
          <a:xfrm>
            <a:off x="3121742" y="4016476"/>
            <a:ext cx="1483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おんだんか　たいさく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12B8A901-C790-407B-96C8-BF91B32BAA9D}"/>
              </a:ext>
            </a:extLst>
          </p:cNvPr>
          <p:cNvSpPr txBox="1"/>
          <p:nvPr/>
        </p:nvSpPr>
        <p:spPr>
          <a:xfrm>
            <a:off x="3529781" y="2939845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じょうしょう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9999EFAE-A8CD-4DBA-972B-956DE0098FF8}"/>
              </a:ext>
            </a:extLst>
          </p:cNvPr>
          <p:cNvSpPr txBox="1"/>
          <p:nvPr/>
        </p:nvSpPr>
        <p:spPr>
          <a:xfrm>
            <a:off x="4635910" y="4753896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じょうしょう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F7E3F06C-5D8C-4725-98EC-4376E896E0A4}"/>
              </a:ext>
            </a:extLst>
          </p:cNvPr>
          <p:cNvSpPr txBox="1"/>
          <p:nvPr/>
        </p:nvSpPr>
        <p:spPr>
          <a:xfrm>
            <a:off x="3805087" y="5594554"/>
            <a:ext cx="1144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へいきんきおん</a:t>
            </a:r>
            <a:endParaRPr kumimoji="1" lang="ja-JP" altLang="en-US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0054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0F3374-BEF3-49BB-929E-959BD86C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780"/>
            <a:ext cx="9144000" cy="1457906"/>
          </a:xfrm>
        </p:spPr>
        <p:txBody>
          <a:bodyPr/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（第２問）平均気温が上がっているのはなぜだと思いますか？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131AB2B-444E-49EF-B8BA-355BF013E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6F5A3-2017-4170-902B-D1F77411E903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6246042-CA67-4B15-892B-696729176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486" y="2373499"/>
            <a:ext cx="863237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</a:t>
            </a:r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太陽が近づいてきたから。</a:t>
            </a:r>
            <a:endParaRPr kumimoji="1"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　晴れの日が多くなったから。</a:t>
            </a:r>
            <a:endParaRPr kumimoji="1"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631825" indent="-631825"/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③　地球を暖めているガス（温室効果ガス）がふえてきたから。</a:t>
            </a:r>
            <a:endParaRPr kumimoji="1"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④　世界の人口がふえてきたから。</a:t>
            </a:r>
            <a:endParaRPr kumimoji="1"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3218FAB-3A75-4E7E-8CA6-A7956C20D36E}"/>
              </a:ext>
            </a:extLst>
          </p:cNvPr>
          <p:cNvSpPr txBox="1"/>
          <p:nvPr/>
        </p:nvSpPr>
        <p:spPr>
          <a:xfrm>
            <a:off x="1731885" y="442451"/>
            <a:ext cx="1298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へいきん　　きおん</a:t>
            </a:r>
            <a:endParaRPr kumimoji="1" lang="ja-JP" altLang="en-US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B8C41F7-E413-4DD8-A3A4-022B805B1A90}"/>
              </a:ext>
            </a:extLst>
          </p:cNvPr>
          <p:cNvSpPr txBox="1"/>
          <p:nvPr/>
        </p:nvSpPr>
        <p:spPr>
          <a:xfrm>
            <a:off x="2007374" y="4149214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あたた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CB18CBF-068E-41EA-9526-301656072065}"/>
              </a:ext>
            </a:extLst>
          </p:cNvPr>
          <p:cNvSpPr txBox="1"/>
          <p:nvPr/>
        </p:nvSpPr>
        <p:spPr>
          <a:xfrm>
            <a:off x="5108596" y="4144642"/>
            <a:ext cx="1269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おんしつ　　こうか</a:t>
            </a:r>
          </a:p>
        </p:txBody>
      </p:sp>
    </p:spTree>
    <p:extLst>
      <p:ext uri="{BB962C8B-B14F-4D97-AF65-F5344CB8AC3E}">
        <p14:creationId xmlns:p14="http://schemas.microsoft.com/office/powerpoint/2010/main" val="2116132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131AB2B-444E-49EF-B8BA-355BF013E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6F5A3-2017-4170-902B-D1F77411E903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A06A0BF8-DA42-48AC-92B5-71F10602C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81777"/>
            <a:ext cx="9144001" cy="137436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地球の空気を暖めているガス（温室効果ガス）がふえてきたからだと考えられています。正解は③。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角丸四角形 14">
            <a:extLst>
              <a:ext uri="{FF2B5EF4-FFF2-40B4-BE49-F238E27FC236}">
                <a16:creationId xmlns:a16="http://schemas.microsoft.com/office/drawing/2014/main" id="{C46C49F0-1E70-4028-AA1D-9EC8B5904034}"/>
              </a:ext>
            </a:extLst>
          </p:cNvPr>
          <p:cNvSpPr/>
          <p:nvPr/>
        </p:nvSpPr>
        <p:spPr>
          <a:xfrm>
            <a:off x="716087" y="2432698"/>
            <a:ext cx="4799810" cy="3545315"/>
          </a:xfrm>
          <a:prstGeom prst="roundRect">
            <a:avLst/>
          </a:prstGeom>
          <a:solidFill>
            <a:srgbClr val="CCD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kumimoji="1" lang="ja-JP" altLang="en-US" sz="28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■人間の活動の影響</a:t>
            </a:r>
            <a:endParaRPr kumimoji="1" lang="en-US" altLang="ja-JP" sz="2800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4100"/>
              </a:lnSpc>
            </a:pPr>
            <a:r>
              <a:rPr kumimoji="1" lang="ja-JP" altLang="en-US" sz="28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石炭などの燃料を燃やして電気を作ったり</a:t>
            </a:r>
            <a:r>
              <a:rPr kumimoji="1"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、</a:t>
            </a:r>
            <a:r>
              <a:rPr kumimoji="1" lang="ja-JP" altLang="en-US" sz="28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ガソリンなど燃料を燃やす車を運転することで</a:t>
            </a:r>
            <a:r>
              <a:rPr kumimoji="1"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温室効果ガスがふえています。</a:t>
            </a:r>
            <a:endParaRPr kumimoji="1" lang="ja-JP" altLang="en-US" sz="36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D10892D-E4A1-4214-A1C1-CEC0A226A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06" y="1386348"/>
            <a:ext cx="2796280" cy="260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01C15A8F-3225-4797-AB22-F056FA950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56" y="4149070"/>
            <a:ext cx="2195666" cy="225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1689BA2-A35C-4F42-AAE2-3D159F67AC9B}"/>
              </a:ext>
            </a:extLst>
          </p:cNvPr>
          <p:cNvSpPr txBox="1"/>
          <p:nvPr/>
        </p:nvSpPr>
        <p:spPr>
          <a:xfrm>
            <a:off x="2225651" y="412955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あたた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596BD62-4563-42A1-889B-4D74D14738D6}"/>
              </a:ext>
            </a:extLst>
          </p:cNvPr>
          <p:cNvSpPr txBox="1"/>
          <p:nvPr/>
        </p:nvSpPr>
        <p:spPr>
          <a:xfrm>
            <a:off x="4884963" y="412955"/>
            <a:ext cx="1346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おんしつ　　　こうか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C9EF521-8C43-402D-92F5-C05A1FD9DE36}"/>
              </a:ext>
            </a:extLst>
          </p:cNvPr>
          <p:cNvSpPr txBox="1"/>
          <p:nvPr/>
        </p:nvSpPr>
        <p:spPr>
          <a:xfrm>
            <a:off x="3401962" y="2423652"/>
            <a:ext cx="8050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えいきょう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32DFDC3-5814-4D49-9DAC-2D1E2DB076F5}"/>
              </a:ext>
            </a:extLst>
          </p:cNvPr>
          <p:cNvSpPr txBox="1"/>
          <p:nvPr/>
        </p:nvSpPr>
        <p:spPr>
          <a:xfrm>
            <a:off x="2610465" y="3028336"/>
            <a:ext cx="8050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ねんりょう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06C7393-DA9D-4164-A3C2-DE05ACF56DD5}"/>
              </a:ext>
            </a:extLst>
          </p:cNvPr>
          <p:cNvSpPr txBox="1"/>
          <p:nvPr/>
        </p:nvSpPr>
        <p:spPr>
          <a:xfrm>
            <a:off x="3687097" y="3023420"/>
            <a:ext cx="311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も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7AA51F3-582A-4A6A-BBDB-871416645B34}"/>
              </a:ext>
            </a:extLst>
          </p:cNvPr>
          <p:cNvSpPr txBox="1"/>
          <p:nvPr/>
        </p:nvSpPr>
        <p:spPr>
          <a:xfrm>
            <a:off x="914399" y="4095135"/>
            <a:ext cx="8050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ねんりょう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AA49D88-D4C7-4B1E-8073-021526F8F2F3}"/>
              </a:ext>
            </a:extLst>
          </p:cNvPr>
          <p:cNvSpPr txBox="1"/>
          <p:nvPr/>
        </p:nvSpPr>
        <p:spPr>
          <a:xfrm>
            <a:off x="1991031" y="4090219"/>
            <a:ext cx="311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も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3CC858C-C768-4977-B2CE-3BD5FC4C99A8}"/>
              </a:ext>
            </a:extLst>
          </p:cNvPr>
          <p:cNvSpPr txBox="1"/>
          <p:nvPr/>
        </p:nvSpPr>
        <p:spPr>
          <a:xfrm>
            <a:off x="2187676" y="4616245"/>
            <a:ext cx="1346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おんしつ　　　こうか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93E14D3-B16F-4C2D-BC1E-7042C0E151CD}"/>
              </a:ext>
            </a:extLst>
          </p:cNvPr>
          <p:cNvSpPr txBox="1"/>
          <p:nvPr/>
        </p:nvSpPr>
        <p:spPr>
          <a:xfrm>
            <a:off x="4630225" y="1000548"/>
            <a:ext cx="7681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せいかい</a:t>
            </a:r>
          </a:p>
        </p:txBody>
      </p:sp>
    </p:spTree>
    <p:extLst>
      <p:ext uri="{BB962C8B-B14F-4D97-AF65-F5344CB8AC3E}">
        <p14:creationId xmlns:p14="http://schemas.microsoft.com/office/powerpoint/2010/main" val="3260236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131AB2B-444E-49EF-B8BA-355BF013E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6F5A3-2017-4170-902B-D1F77411E903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A06A0BF8-DA42-48AC-92B5-71F10602C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7883"/>
            <a:ext cx="9035143" cy="2115615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温室効果ガスには、様々な種類がありますが、その中でも、</a:t>
            </a:r>
            <a:b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en-US" altLang="ja-JP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二酸化炭素の影響が最も大きく、また二酸化炭素の量はふえ続けています。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テキスト プレースホルダー 4">
            <a:extLst>
              <a:ext uri="{FF2B5EF4-FFF2-40B4-BE49-F238E27FC236}">
                <a16:creationId xmlns:a16="http://schemas.microsoft.com/office/drawing/2014/main" id="{66AC4F29-6BEA-4EAD-AE0A-7B923BA253A0}"/>
              </a:ext>
            </a:extLst>
          </p:cNvPr>
          <p:cNvSpPr txBox="1">
            <a:spLocks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6858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出典：全国地球温暖化防止活動推進センターウェブサイト（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https://www.jccca.org/download/13267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4685D59-F387-4846-97BC-6A92F68B37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430" y="1656732"/>
            <a:ext cx="4866968" cy="486696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2B67784-9490-4D67-8391-74A9F10BD961}"/>
              </a:ext>
            </a:extLst>
          </p:cNvPr>
          <p:cNvSpPr txBox="1"/>
          <p:nvPr/>
        </p:nvSpPr>
        <p:spPr>
          <a:xfrm>
            <a:off x="275303" y="487050"/>
            <a:ext cx="1346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おんしつ　　　こうか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39A381B-BF4E-45A0-9F22-7F5DE0BD1BEF}"/>
              </a:ext>
            </a:extLst>
          </p:cNvPr>
          <p:cNvSpPr txBox="1"/>
          <p:nvPr/>
        </p:nvSpPr>
        <p:spPr>
          <a:xfrm>
            <a:off x="486699" y="1052405"/>
            <a:ext cx="1457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にさんか　　　　</a:t>
            </a:r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たんそ</a:t>
            </a:r>
            <a:endParaRPr kumimoji="1"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AD70F86-FD26-42E8-8C59-B847134F02DD}"/>
              </a:ext>
            </a:extLst>
          </p:cNvPr>
          <p:cNvSpPr txBox="1"/>
          <p:nvPr/>
        </p:nvSpPr>
        <p:spPr>
          <a:xfrm>
            <a:off x="6007512" y="1052405"/>
            <a:ext cx="1457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にさんか　　　　</a:t>
            </a:r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たんそ</a:t>
            </a:r>
            <a:endParaRPr kumimoji="1"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D3CA238-2764-46AB-AEC7-3A5978F365B6}"/>
              </a:ext>
            </a:extLst>
          </p:cNvPr>
          <p:cNvSpPr txBox="1"/>
          <p:nvPr/>
        </p:nvSpPr>
        <p:spPr>
          <a:xfrm>
            <a:off x="2354829" y="1052405"/>
            <a:ext cx="8050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えいきょう</a:t>
            </a:r>
            <a:endParaRPr kumimoji="1"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6765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ADC29C06D26A104A86E0B3A5B29A2758" ma:contentTypeVersion="9" ma:contentTypeDescription="新しいドキュメントを作成します。" ma:contentTypeScope="" ma:versionID="eaf49df49135a4a25471185f7f36aedf">
  <xsd:schema xmlns:xsd="http://www.w3.org/2001/XMLSchema" xmlns:xs="http://www.w3.org/2001/XMLSchema" xmlns:p="http://schemas.microsoft.com/office/2006/metadata/properties" xmlns:ns2="61c4e631-73ad-474e-b866-1d87f34e5dac" targetNamespace="http://schemas.microsoft.com/office/2006/metadata/properties" ma:root="true" ma:fieldsID="25d89fc1cd55d667c6cee5156235dc31" ns2:_="">
    <xsd:import namespace="61c4e631-73ad-474e-b866-1d87f34e5d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c4e631-73ad-474e-b866-1d87f34e5d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E92033-2B15-45EB-A155-12CEF52394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74F0B5-5B72-4FDA-AE69-68F0E1FC143B}">
  <ds:schemaRefs>
    <ds:schemaRef ds:uri="61c4e631-73ad-474e-b866-1d87f34e5dac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3D36811-D0FA-45BA-B8CD-885715E28E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c4e631-73ad-474e-b866-1d87f34e5d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55478</TotalTime>
  <Words>1249</Words>
  <Application>Microsoft Office PowerPoint</Application>
  <PresentationFormat>画面に合わせる (4:3)</PresentationFormat>
  <Paragraphs>206</Paragraphs>
  <Slides>17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5" baseType="lpstr">
      <vt:lpstr>UD Digi Kyokasho NK-R</vt:lpstr>
      <vt:lpstr>UD デジタル 教科書体 NK-B</vt:lpstr>
      <vt:lpstr>UD デジタル 教科書体 NK-R</vt:lpstr>
      <vt:lpstr>游ゴシック</vt:lpstr>
      <vt:lpstr>游ゴシック Light</vt:lpstr>
      <vt:lpstr>Arial</vt:lpstr>
      <vt:lpstr>Calibri</vt:lpstr>
      <vt:lpstr>Office テーマ</vt:lpstr>
      <vt:lpstr>気候変動への適応　e-ラーニング教材 【小学生高学年向け】</vt:lpstr>
      <vt:lpstr>地球温暖化とは何か知っていますか？</vt:lpstr>
      <vt:lpstr>地球温暖化とは：地球を暖めているガス（温室効果ガス） がふえすぎてしまうことによって、地球の温度があがること。</vt:lpstr>
      <vt:lpstr>（第１問）世界の平均気温はこの１００年ぐらいでどう変わっているでしょうか？</vt:lpstr>
      <vt:lpstr>世界の平均気温は１００年前と比べて約１℃上がっています。 正解は①。</vt:lpstr>
      <vt:lpstr>これからも世界の気温は上がり続けることが予測されて います。</vt:lpstr>
      <vt:lpstr>（第２問）平均気温が上がっているのはなぜだと思いますか？</vt:lpstr>
      <vt:lpstr>地球の空気を暖めているガス（温室効果ガス）がふえてきたからだと考えられています。正解は③。</vt:lpstr>
      <vt:lpstr>温室効果ガスには、様々な種類がありますが、その中でも、  二酸化炭素の影響が最も大きく、また二酸化炭素の量はふえ続けています。</vt:lpstr>
      <vt:lpstr>日本は、世界全体の二酸化炭素の約3.4％を出しており、世界で5番目です。</vt:lpstr>
      <vt:lpstr>（第３問）気温があがるとどのようなことが起こると思いますか？　あてはまるものをすべて選んでください。</vt:lpstr>
      <vt:lpstr>①から④まで全てのことが起こる可能性があります。 ①から④全て正解。</vt:lpstr>
      <vt:lpstr>（第４問）地球温暖化に対して、どのような事が必要だと思いますか？あてはまるものをすべて選んでください。</vt:lpstr>
      <vt:lpstr>地球温暖化が進まないよう原因となっている温室効果ガス  が出る量をへらしていく（②）とともに、暖かくなっても安全  に生活できるように影響にそなえる（③）ことが必要です。</vt:lpstr>
      <vt:lpstr>（第５問）気温があがっても安全に生活できるようにそなえ  ることを「適応」といいます。次の中で「適応」に当てはまると思うものはどれですか？あてはまるものをすべて選んでください。</vt:lpstr>
      <vt:lpstr>正解は①～④。特に暑い日はエアコンを使うことも大事です。また、災害に備えて準備することも大切です。</vt:lpstr>
      <vt:lpstr>全ての問題が終わりました。何問正解しましたか。  ここまでで学んだように地球温暖化にそなえることが適応です。皆さんもどのようなそなえができるか考えてみてください。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manabu watanabe</dc:creator>
  <cp:lastModifiedBy>砂川 淳</cp:lastModifiedBy>
  <cp:revision>2782</cp:revision>
  <cp:lastPrinted>2019-07-09T04:27:53Z</cp:lastPrinted>
  <dcterms:created xsi:type="dcterms:W3CDTF">2016-09-23T11:34:45Z</dcterms:created>
  <dcterms:modified xsi:type="dcterms:W3CDTF">2021-05-31T04:26:54Z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0x010100ADC29C06D26A104A86E0B3A5B29A2758</vt:lpwstr>
  </property>
</Properties>
</file>