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3"/>
  </p:notesMasterIdLst>
  <p:sldIdLst>
    <p:sldId id="256" r:id="rId2"/>
    <p:sldId id="286" r:id="rId3"/>
    <p:sldId id="282" r:id="rId4"/>
    <p:sldId id="258" r:id="rId5"/>
    <p:sldId id="257" r:id="rId6"/>
    <p:sldId id="269" r:id="rId7"/>
    <p:sldId id="270" r:id="rId8"/>
    <p:sldId id="261" r:id="rId9"/>
    <p:sldId id="271" r:id="rId10"/>
    <p:sldId id="278" r:id="rId11"/>
    <p:sldId id="287" r:id="rId12"/>
    <p:sldId id="263" r:id="rId13"/>
    <p:sldId id="288" r:id="rId14"/>
    <p:sldId id="264" r:id="rId15"/>
    <p:sldId id="265" r:id="rId16"/>
    <p:sldId id="266" r:id="rId17"/>
    <p:sldId id="267" r:id="rId18"/>
    <p:sldId id="281" r:id="rId19"/>
    <p:sldId id="283" r:id="rId20"/>
    <p:sldId id="284" r:id="rId21"/>
    <p:sldId id="285"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CCFF99"/>
    <a:srgbClr val="FF99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7" autoAdjust="0"/>
  </p:normalViewPr>
  <p:slideViewPr>
    <p:cSldViewPr>
      <p:cViewPr varScale="1">
        <p:scale>
          <a:sx n="57" d="100"/>
          <a:sy n="57" d="100"/>
        </p:scale>
        <p:origin x="-17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2DB24-C830-4F89-BD70-6C60708E32AB}" type="doc">
      <dgm:prSet loTypeId="urn:microsoft.com/office/officeart/2005/8/layout/process4" loCatId="process" qsTypeId="urn:microsoft.com/office/officeart/2005/8/quickstyle/simple3" qsCatId="simple" csTypeId="urn:microsoft.com/office/officeart/2005/8/colors/colorful5" csCatId="colorful" phldr="1"/>
      <dgm:spPr/>
      <dgm:t>
        <a:bodyPr/>
        <a:lstStyle/>
        <a:p>
          <a:endParaRPr kumimoji="1" lang="ja-JP" altLang="en-US"/>
        </a:p>
      </dgm:t>
    </dgm:pt>
    <dgm:pt modelId="{8BD768D8-5BED-4AD6-83FA-0971CFDADE7B}">
      <dgm:prSet phldrT="[テキスト]" custT="1"/>
      <dgm:spPr/>
      <dgm:t>
        <a:bodyPr/>
        <a:lstStyle/>
        <a:p>
          <a:r>
            <a:rPr kumimoji="1"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①まず適応とは何かを知る</a:t>
          </a:r>
          <a:r>
            <a:rPr kumimoji="1" lang="en-US" altLang="ja-JP" sz="1800" b="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担当部局）</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5CA6341F-B265-4207-9845-41C3FC33C0D5}" type="parTrans" cxnId="{7CD624B0-AD40-487E-93C6-73C8AED78264}">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8677F68C-B435-4375-B8C3-2BF1B44B27AA}" type="sibTrans" cxnId="{7CD624B0-AD40-487E-93C6-73C8AED78264}">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04CCD99F-8146-4E20-8AD0-568D596472BA}">
      <dgm:prSet phldrT="[テキスト]" custT="1"/>
      <dgm:spPr/>
      <dgm:t>
        <a:bodyPr/>
        <a:lstStyle/>
        <a:p>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⑤地域の状況</a:t>
          </a:r>
          <a:r>
            <a:rPr lang="en-US" altLang="ja-JP" sz="1800" b="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地域特性や自然特性等</a:t>
          </a:r>
          <a:r>
            <a:rPr lang="en-US" altLang="ja-JP" sz="1800" b="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を知る</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9CB50B5C-D87D-48F6-AA9F-CF61F87ECE91}" type="parTrans" cxnId="{7AD43950-2BC4-4982-8204-670A6EC7DFC1}">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1E34FFC0-DF53-4CFA-838C-1CD476DF72A5}" type="sibTrans" cxnId="{7AD43950-2BC4-4982-8204-670A6EC7DFC1}">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210A4D8A-D1C8-4ACA-8ECD-329F490EC64C}">
      <dgm:prSet phldrT="[テキスト]" custT="1"/>
      <dgm:spPr/>
      <dgm:t>
        <a:bodyPr/>
        <a:lstStyle/>
        <a:p>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⑥将来の気候を予測する</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AC0889D6-300E-423A-A4BE-98BF54E667B3}" type="parTrans" cxnId="{A0447DF2-282A-4D4C-A00B-BCEBA2FEB9D1}">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303D0382-2D62-4E1F-81E9-8BB18635A6EA}" type="sibTrans" cxnId="{A0447DF2-282A-4D4C-A00B-BCEBA2FEB9D1}">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F52FE9E-6C26-4021-9935-4A35A0FBA09B}">
      <dgm:prSet phldrT="[テキスト]" custT="1"/>
      <dgm:spPr/>
      <dgm:t>
        <a:bodyPr/>
        <a:lstStyle/>
        <a:p>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⑦予測した将来気候から地域への影響を評価する</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8AAFE362-8888-4045-8BFE-BA5D870B83B2}" type="parTrans" cxnId="{33975E92-C4BB-4F4D-BC50-D1779F45D66D}">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B16C3F91-36A8-4D8A-A2D0-8707E87F56E9}" type="sibTrans" cxnId="{33975E92-C4BB-4F4D-BC50-D1779F45D66D}">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BCF124DC-E4AC-406D-9C58-3A811E78994A}">
      <dgm:prSet phldrT="[テキスト]" custT="1"/>
      <dgm:spPr/>
      <dgm:t>
        <a:bodyPr/>
        <a:lstStyle/>
        <a:p>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⑧適応策を検討する</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（今後実施）</a:t>
          </a:r>
          <a:endPar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25FFF1FC-4806-4186-92C1-FA471D18B578}" type="parTrans" cxnId="{C303C041-FAF5-423C-A4E9-41EBA9371022}">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43234890-FA00-46AC-9898-55ABB9AD4441}" type="sibTrans" cxnId="{C303C041-FAF5-423C-A4E9-41EBA9371022}">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274E433-7B99-4666-A101-7D6251597972}">
      <dgm:prSet custT="1"/>
      <dgm:spPr/>
      <dgm:t>
        <a:bodyPr/>
        <a:lstStyle/>
        <a:p>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③現在までの気候を知る</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A1F6D9FF-3CEA-426E-883A-8A63783404FE}" type="parTrans" cxnId="{2392839A-D3E7-4D8A-A388-4F968282AABC}">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D74EDB1B-E8F2-443B-9A4F-722202043270}" type="sibTrans" cxnId="{2392839A-D3E7-4D8A-A388-4F968282AABC}">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EA0AD3D8-3FCA-43C3-B4A5-02C75B6D3839}">
      <dgm:prSet custT="1"/>
      <dgm:spPr/>
      <dgm:t>
        <a:bodyPr/>
        <a:lstStyle/>
        <a:p>
          <a:r>
            <a:rPr kumimoji="1"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④現在までの影響や対策を知る</a:t>
          </a:r>
          <a:endParaRPr kumimoji="1"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BE87079E-4B48-495B-BDC8-1F86778A7477}" type="parTrans" cxnId="{91658790-256D-4348-A5EE-BEBE23619E0B}">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FF3F76B9-15EF-4DC4-8C79-DED8F9EC9182}" type="sibTrans" cxnId="{91658790-256D-4348-A5EE-BEBE23619E0B}">
      <dgm:prSet/>
      <dgm:spPr/>
      <dgm:t>
        <a:bodyPr/>
        <a:lstStyle/>
        <a:p>
          <a:endParaRPr kumimoji="1" lang="ja-JP" altLang="en-US" sz="1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BB00C856-80F3-4903-8D7D-B4B87D9C761F}">
      <dgm:prSet custT="1"/>
      <dgm:spPr/>
      <dgm:t>
        <a:bodyPr/>
        <a:lstStyle/>
        <a:p>
          <a:r>
            <a:rPr lang="ja-JP" altLang="en-US" sz="1800" b="1" smtClean="0">
              <a:latin typeface="メイリオ" panose="020B0604030504040204" pitchFamily="50" charset="-128"/>
              <a:ea typeface="メイリオ" panose="020B0604030504040204" pitchFamily="50" charset="-128"/>
              <a:cs typeface="メイリオ" panose="020B0604030504040204" pitchFamily="50" charset="-128"/>
            </a:rPr>
            <a:t>②庁内組織を構築する</a:t>
          </a:r>
          <a:endParaRPr kumimoji="1" lang="ja-JP" altLang="en-US" sz="1800" dirty="0"/>
        </a:p>
      </dgm:t>
    </dgm:pt>
    <dgm:pt modelId="{7A2B54D8-E0F8-4B18-B790-BE5BAB9E2A15}" type="parTrans" cxnId="{73BEAB31-F819-4021-8D0B-8FE7C9170BBE}">
      <dgm:prSet/>
      <dgm:spPr/>
      <dgm:t>
        <a:bodyPr/>
        <a:lstStyle/>
        <a:p>
          <a:endParaRPr kumimoji="1" lang="ja-JP" altLang="en-US" sz="1800">
            <a:solidFill>
              <a:schemeClr val="tx1"/>
            </a:solidFill>
          </a:endParaRPr>
        </a:p>
      </dgm:t>
    </dgm:pt>
    <dgm:pt modelId="{B6994C47-D45F-483C-8CD9-2821D162BAB3}" type="sibTrans" cxnId="{73BEAB31-F819-4021-8D0B-8FE7C9170BBE}">
      <dgm:prSet/>
      <dgm:spPr/>
      <dgm:t>
        <a:bodyPr/>
        <a:lstStyle/>
        <a:p>
          <a:endParaRPr kumimoji="1" lang="ja-JP" altLang="en-US" sz="1800">
            <a:solidFill>
              <a:schemeClr val="tx1"/>
            </a:solidFill>
          </a:endParaRPr>
        </a:p>
      </dgm:t>
    </dgm:pt>
    <dgm:pt modelId="{C3E4CFEB-BECC-4178-9060-47E17BC7B63E}" type="pres">
      <dgm:prSet presAssocID="{26C2DB24-C830-4F89-BD70-6C60708E32AB}" presName="Name0" presStyleCnt="0">
        <dgm:presLayoutVars>
          <dgm:dir/>
          <dgm:animLvl val="lvl"/>
          <dgm:resizeHandles val="exact"/>
        </dgm:presLayoutVars>
      </dgm:prSet>
      <dgm:spPr/>
      <dgm:t>
        <a:bodyPr/>
        <a:lstStyle/>
        <a:p>
          <a:endParaRPr kumimoji="1" lang="ja-JP" altLang="en-US"/>
        </a:p>
      </dgm:t>
    </dgm:pt>
    <dgm:pt modelId="{EFF19AD8-48AA-498B-8FB7-466F2EFAF15A}" type="pres">
      <dgm:prSet presAssocID="{BCF124DC-E4AC-406D-9C58-3A811E78994A}" presName="boxAndChildren" presStyleCnt="0"/>
      <dgm:spPr/>
      <dgm:t>
        <a:bodyPr/>
        <a:lstStyle/>
        <a:p>
          <a:endParaRPr kumimoji="1" lang="ja-JP" altLang="en-US"/>
        </a:p>
      </dgm:t>
    </dgm:pt>
    <dgm:pt modelId="{EF9E7ECA-394B-4423-8C69-808BA56AB8D9}" type="pres">
      <dgm:prSet presAssocID="{BCF124DC-E4AC-406D-9C58-3A811E78994A}" presName="parentTextBox" presStyleLbl="node1" presStyleIdx="0" presStyleCnt="8"/>
      <dgm:spPr/>
      <dgm:t>
        <a:bodyPr/>
        <a:lstStyle/>
        <a:p>
          <a:endParaRPr kumimoji="1" lang="ja-JP" altLang="en-US"/>
        </a:p>
      </dgm:t>
    </dgm:pt>
    <dgm:pt modelId="{B0CF274C-33CD-4016-80AC-A13D7256BF11}" type="pres">
      <dgm:prSet presAssocID="{B16C3F91-36A8-4D8A-A2D0-8707E87F56E9}" presName="sp" presStyleCnt="0"/>
      <dgm:spPr/>
      <dgm:t>
        <a:bodyPr/>
        <a:lstStyle/>
        <a:p>
          <a:endParaRPr kumimoji="1" lang="ja-JP" altLang="en-US"/>
        </a:p>
      </dgm:t>
    </dgm:pt>
    <dgm:pt modelId="{F8571DEC-5124-4CD9-9637-15CC045B1C81}" type="pres">
      <dgm:prSet presAssocID="{6F52FE9E-6C26-4021-9935-4A35A0FBA09B}" presName="arrowAndChildren" presStyleCnt="0"/>
      <dgm:spPr/>
      <dgm:t>
        <a:bodyPr/>
        <a:lstStyle/>
        <a:p>
          <a:endParaRPr kumimoji="1" lang="ja-JP" altLang="en-US"/>
        </a:p>
      </dgm:t>
    </dgm:pt>
    <dgm:pt modelId="{F0DEBE8A-40DD-40FE-BCC2-1949D892D1AD}" type="pres">
      <dgm:prSet presAssocID="{6F52FE9E-6C26-4021-9935-4A35A0FBA09B}" presName="parentTextArrow" presStyleLbl="node1" presStyleIdx="1" presStyleCnt="8"/>
      <dgm:spPr/>
      <dgm:t>
        <a:bodyPr/>
        <a:lstStyle/>
        <a:p>
          <a:endParaRPr kumimoji="1" lang="ja-JP" altLang="en-US"/>
        </a:p>
      </dgm:t>
    </dgm:pt>
    <dgm:pt modelId="{EA3D7BBC-0FC2-43F1-8DC0-C340CDFD46F1}" type="pres">
      <dgm:prSet presAssocID="{303D0382-2D62-4E1F-81E9-8BB18635A6EA}" presName="sp" presStyleCnt="0"/>
      <dgm:spPr/>
      <dgm:t>
        <a:bodyPr/>
        <a:lstStyle/>
        <a:p>
          <a:endParaRPr kumimoji="1" lang="ja-JP" altLang="en-US"/>
        </a:p>
      </dgm:t>
    </dgm:pt>
    <dgm:pt modelId="{BC5878C3-773B-40FD-9557-1AB0F2F89772}" type="pres">
      <dgm:prSet presAssocID="{210A4D8A-D1C8-4ACA-8ECD-329F490EC64C}" presName="arrowAndChildren" presStyleCnt="0"/>
      <dgm:spPr/>
      <dgm:t>
        <a:bodyPr/>
        <a:lstStyle/>
        <a:p>
          <a:endParaRPr kumimoji="1" lang="ja-JP" altLang="en-US"/>
        </a:p>
      </dgm:t>
    </dgm:pt>
    <dgm:pt modelId="{9AE3DFB9-BCF1-4738-801B-86897A9D91FB}" type="pres">
      <dgm:prSet presAssocID="{210A4D8A-D1C8-4ACA-8ECD-329F490EC64C}" presName="parentTextArrow" presStyleLbl="node1" presStyleIdx="2" presStyleCnt="8"/>
      <dgm:spPr/>
      <dgm:t>
        <a:bodyPr/>
        <a:lstStyle/>
        <a:p>
          <a:endParaRPr kumimoji="1" lang="ja-JP" altLang="en-US"/>
        </a:p>
      </dgm:t>
    </dgm:pt>
    <dgm:pt modelId="{CF089CE3-F5E0-411B-A525-8469A4097EB7}" type="pres">
      <dgm:prSet presAssocID="{1E34FFC0-DF53-4CFA-838C-1CD476DF72A5}" presName="sp" presStyleCnt="0"/>
      <dgm:spPr/>
      <dgm:t>
        <a:bodyPr/>
        <a:lstStyle/>
        <a:p>
          <a:endParaRPr kumimoji="1" lang="ja-JP" altLang="en-US"/>
        </a:p>
      </dgm:t>
    </dgm:pt>
    <dgm:pt modelId="{D3305008-EF8F-48D6-B2C7-C8FB538FA8A8}" type="pres">
      <dgm:prSet presAssocID="{04CCD99F-8146-4E20-8AD0-568D596472BA}" presName="arrowAndChildren" presStyleCnt="0"/>
      <dgm:spPr/>
      <dgm:t>
        <a:bodyPr/>
        <a:lstStyle/>
        <a:p>
          <a:endParaRPr kumimoji="1" lang="ja-JP" altLang="en-US"/>
        </a:p>
      </dgm:t>
    </dgm:pt>
    <dgm:pt modelId="{E7D03200-E75E-44BB-8C42-C30504E19D94}" type="pres">
      <dgm:prSet presAssocID="{04CCD99F-8146-4E20-8AD0-568D596472BA}" presName="parentTextArrow" presStyleLbl="node1" presStyleIdx="3" presStyleCnt="8"/>
      <dgm:spPr/>
      <dgm:t>
        <a:bodyPr/>
        <a:lstStyle/>
        <a:p>
          <a:endParaRPr kumimoji="1" lang="ja-JP" altLang="en-US"/>
        </a:p>
      </dgm:t>
    </dgm:pt>
    <dgm:pt modelId="{9CE56065-EEBD-4A9B-B51F-6AC8259AD6B8}" type="pres">
      <dgm:prSet presAssocID="{FF3F76B9-15EF-4DC4-8C79-DED8F9EC9182}" presName="sp" presStyleCnt="0"/>
      <dgm:spPr/>
      <dgm:t>
        <a:bodyPr/>
        <a:lstStyle/>
        <a:p>
          <a:endParaRPr kumimoji="1" lang="ja-JP" altLang="en-US"/>
        </a:p>
      </dgm:t>
    </dgm:pt>
    <dgm:pt modelId="{B16204F4-9FAF-49E5-B6FA-4FFA3D9883ED}" type="pres">
      <dgm:prSet presAssocID="{EA0AD3D8-3FCA-43C3-B4A5-02C75B6D3839}" presName="arrowAndChildren" presStyleCnt="0"/>
      <dgm:spPr/>
      <dgm:t>
        <a:bodyPr/>
        <a:lstStyle/>
        <a:p>
          <a:endParaRPr kumimoji="1" lang="ja-JP" altLang="en-US"/>
        </a:p>
      </dgm:t>
    </dgm:pt>
    <dgm:pt modelId="{61065E78-2BBF-49CC-98D0-F8EE9C7CC429}" type="pres">
      <dgm:prSet presAssocID="{EA0AD3D8-3FCA-43C3-B4A5-02C75B6D3839}" presName="parentTextArrow" presStyleLbl="node1" presStyleIdx="4" presStyleCnt="8"/>
      <dgm:spPr/>
      <dgm:t>
        <a:bodyPr/>
        <a:lstStyle/>
        <a:p>
          <a:endParaRPr kumimoji="1" lang="ja-JP" altLang="en-US"/>
        </a:p>
      </dgm:t>
    </dgm:pt>
    <dgm:pt modelId="{45D74D6B-E6E5-4CE6-A9EE-D66EE5C53E5D}" type="pres">
      <dgm:prSet presAssocID="{D74EDB1B-E8F2-443B-9A4F-722202043270}" presName="sp" presStyleCnt="0"/>
      <dgm:spPr/>
      <dgm:t>
        <a:bodyPr/>
        <a:lstStyle/>
        <a:p>
          <a:endParaRPr kumimoji="1" lang="ja-JP" altLang="en-US"/>
        </a:p>
      </dgm:t>
    </dgm:pt>
    <dgm:pt modelId="{F492D814-7E8B-4974-840D-7A85768EE388}" type="pres">
      <dgm:prSet presAssocID="{6274E433-7B99-4666-A101-7D6251597972}" presName="arrowAndChildren" presStyleCnt="0"/>
      <dgm:spPr/>
      <dgm:t>
        <a:bodyPr/>
        <a:lstStyle/>
        <a:p>
          <a:endParaRPr kumimoji="1" lang="ja-JP" altLang="en-US"/>
        </a:p>
      </dgm:t>
    </dgm:pt>
    <dgm:pt modelId="{829E5D0F-29AA-455E-84BC-8BB6FF1735C9}" type="pres">
      <dgm:prSet presAssocID="{6274E433-7B99-4666-A101-7D6251597972}" presName="parentTextArrow" presStyleLbl="node1" presStyleIdx="5" presStyleCnt="8"/>
      <dgm:spPr/>
      <dgm:t>
        <a:bodyPr/>
        <a:lstStyle/>
        <a:p>
          <a:endParaRPr kumimoji="1" lang="ja-JP" altLang="en-US"/>
        </a:p>
      </dgm:t>
    </dgm:pt>
    <dgm:pt modelId="{4CA20E58-CA15-4AD2-97F8-CE24F7BAEFE5}" type="pres">
      <dgm:prSet presAssocID="{B6994C47-D45F-483C-8CD9-2821D162BAB3}" presName="sp" presStyleCnt="0"/>
      <dgm:spPr/>
      <dgm:t>
        <a:bodyPr/>
        <a:lstStyle/>
        <a:p>
          <a:endParaRPr kumimoji="1" lang="ja-JP" altLang="en-US"/>
        </a:p>
      </dgm:t>
    </dgm:pt>
    <dgm:pt modelId="{5F4A6A66-3FC3-45D0-B3DB-C181FED61891}" type="pres">
      <dgm:prSet presAssocID="{BB00C856-80F3-4903-8D7D-B4B87D9C761F}" presName="arrowAndChildren" presStyleCnt="0"/>
      <dgm:spPr/>
      <dgm:t>
        <a:bodyPr/>
        <a:lstStyle/>
        <a:p>
          <a:endParaRPr kumimoji="1" lang="ja-JP" altLang="en-US"/>
        </a:p>
      </dgm:t>
    </dgm:pt>
    <dgm:pt modelId="{C77CAB7B-E6B0-441E-8035-AE08ECE498CA}" type="pres">
      <dgm:prSet presAssocID="{BB00C856-80F3-4903-8D7D-B4B87D9C761F}" presName="parentTextArrow" presStyleLbl="node1" presStyleIdx="6" presStyleCnt="8"/>
      <dgm:spPr/>
      <dgm:t>
        <a:bodyPr/>
        <a:lstStyle/>
        <a:p>
          <a:endParaRPr kumimoji="1" lang="ja-JP" altLang="en-US"/>
        </a:p>
      </dgm:t>
    </dgm:pt>
    <dgm:pt modelId="{CB3234CC-76EA-43F4-B220-C8DA4A42B0BF}" type="pres">
      <dgm:prSet presAssocID="{8677F68C-B435-4375-B8C3-2BF1B44B27AA}" presName="sp" presStyleCnt="0"/>
      <dgm:spPr/>
      <dgm:t>
        <a:bodyPr/>
        <a:lstStyle/>
        <a:p>
          <a:endParaRPr kumimoji="1" lang="ja-JP" altLang="en-US"/>
        </a:p>
      </dgm:t>
    </dgm:pt>
    <dgm:pt modelId="{95902BDE-53A2-4A30-B815-7C294FFB691F}" type="pres">
      <dgm:prSet presAssocID="{8BD768D8-5BED-4AD6-83FA-0971CFDADE7B}" presName="arrowAndChildren" presStyleCnt="0"/>
      <dgm:spPr/>
      <dgm:t>
        <a:bodyPr/>
        <a:lstStyle/>
        <a:p>
          <a:endParaRPr kumimoji="1" lang="ja-JP" altLang="en-US"/>
        </a:p>
      </dgm:t>
    </dgm:pt>
    <dgm:pt modelId="{0C72165A-6960-4536-9E2B-4F1695BE10A7}" type="pres">
      <dgm:prSet presAssocID="{8BD768D8-5BED-4AD6-83FA-0971CFDADE7B}" presName="parentTextArrow" presStyleLbl="node1" presStyleIdx="7" presStyleCnt="8" custLinFactNeighborX="-1010"/>
      <dgm:spPr/>
      <dgm:t>
        <a:bodyPr/>
        <a:lstStyle/>
        <a:p>
          <a:endParaRPr kumimoji="1" lang="ja-JP" altLang="en-US"/>
        </a:p>
      </dgm:t>
    </dgm:pt>
  </dgm:ptLst>
  <dgm:cxnLst>
    <dgm:cxn modelId="{73402183-AFD0-4BE7-BF1E-90427C1FF32C}" type="presOf" srcId="{6274E433-7B99-4666-A101-7D6251597972}" destId="{829E5D0F-29AA-455E-84BC-8BB6FF1735C9}" srcOrd="0" destOrd="0" presId="urn:microsoft.com/office/officeart/2005/8/layout/process4"/>
    <dgm:cxn modelId="{7AD43950-2BC4-4982-8204-670A6EC7DFC1}" srcId="{26C2DB24-C830-4F89-BD70-6C60708E32AB}" destId="{04CCD99F-8146-4E20-8AD0-568D596472BA}" srcOrd="4" destOrd="0" parTransId="{9CB50B5C-D87D-48F6-AA9F-CF61F87ECE91}" sibTransId="{1E34FFC0-DF53-4CFA-838C-1CD476DF72A5}"/>
    <dgm:cxn modelId="{7CD624B0-AD40-487E-93C6-73C8AED78264}" srcId="{26C2DB24-C830-4F89-BD70-6C60708E32AB}" destId="{8BD768D8-5BED-4AD6-83FA-0971CFDADE7B}" srcOrd="0" destOrd="0" parTransId="{5CA6341F-B265-4207-9845-41C3FC33C0D5}" sibTransId="{8677F68C-B435-4375-B8C3-2BF1B44B27AA}"/>
    <dgm:cxn modelId="{E8D78296-5F07-47B6-B3C4-BE71EE70D251}" type="presOf" srcId="{210A4D8A-D1C8-4ACA-8ECD-329F490EC64C}" destId="{9AE3DFB9-BCF1-4738-801B-86897A9D91FB}" srcOrd="0" destOrd="0" presId="urn:microsoft.com/office/officeart/2005/8/layout/process4"/>
    <dgm:cxn modelId="{A0447DF2-282A-4D4C-A00B-BCEBA2FEB9D1}" srcId="{26C2DB24-C830-4F89-BD70-6C60708E32AB}" destId="{210A4D8A-D1C8-4ACA-8ECD-329F490EC64C}" srcOrd="5" destOrd="0" parTransId="{AC0889D6-300E-423A-A4BE-98BF54E667B3}" sibTransId="{303D0382-2D62-4E1F-81E9-8BB18635A6EA}"/>
    <dgm:cxn modelId="{6C7C7DCD-4A7B-4D2E-A0EB-CDE31BB669AE}" type="presOf" srcId="{BCF124DC-E4AC-406D-9C58-3A811E78994A}" destId="{EF9E7ECA-394B-4423-8C69-808BA56AB8D9}" srcOrd="0" destOrd="0" presId="urn:microsoft.com/office/officeart/2005/8/layout/process4"/>
    <dgm:cxn modelId="{73BEAB31-F819-4021-8D0B-8FE7C9170BBE}" srcId="{26C2DB24-C830-4F89-BD70-6C60708E32AB}" destId="{BB00C856-80F3-4903-8D7D-B4B87D9C761F}" srcOrd="1" destOrd="0" parTransId="{7A2B54D8-E0F8-4B18-B790-BE5BAB9E2A15}" sibTransId="{B6994C47-D45F-483C-8CD9-2821D162BAB3}"/>
    <dgm:cxn modelId="{91658790-256D-4348-A5EE-BEBE23619E0B}" srcId="{26C2DB24-C830-4F89-BD70-6C60708E32AB}" destId="{EA0AD3D8-3FCA-43C3-B4A5-02C75B6D3839}" srcOrd="3" destOrd="0" parTransId="{BE87079E-4B48-495B-BDC8-1F86778A7477}" sibTransId="{FF3F76B9-15EF-4DC4-8C79-DED8F9EC9182}"/>
    <dgm:cxn modelId="{2392839A-D3E7-4D8A-A388-4F968282AABC}" srcId="{26C2DB24-C830-4F89-BD70-6C60708E32AB}" destId="{6274E433-7B99-4666-A101-7D6251597972}" srcOrd="2" destOrd="0" parTransId="{A1F6D9FF-3CEA-426E-883A-8A63783404FE}" sibTransId="{D74EDB1B-E8F2-443B-9A4F-722202043270}"/>
    <dgm:cxn modelId="{33975E92-C4BB-4F4D-BC50-D1779F45D66D}" srcId="{26C2DB24-C830-4F89-BD70-6C60708E32AB}" destId="{6F52FE9E-6C26-4021-9935-4A35A0FBA09B}" srcOrd="6" destOrd="0" parTransId="{8AAFE362-8888-4045-8BFE-BA5D870B83B2}" sibTransId="{B16C3F91-36A8-4D8A-A2D0-8707E87F56E9}"/>
    <dgm:cxn modelId="{C303C041-FAF5-423C-A4E9-41EBA9371022}" srcId="{26C2DB24-C830-4F89-BD70-6C60708E32AB}" destId="{BCF124DC-E4AC-406D-9C58-3A811E78994A}" srcOrd="7" destOrd="0" parTransId="{25FFF1FC-4806-4186-92C1-FA471D18B578}" sibTransId="{43234890-FA00-46AC-9898-55ABB9AD4441}"/>
    <dgm:cxn modelId="{1F76120B-B1C6-4813-8AA5-A2CE7DE82A2F}" type="presOf" srcId="{04CCD99F-8146-4E20-8AD0-568D596472BA}" destId="{E7D03200-E75E-44BB-8C42-C30504E19D94}" srcOrd="0" destOrd="0" presId="urn:microsoft.com/office/officeart/2005/8/layout/process4"/>
    <dgm:cxn modelId="{0189EE0A-B53F-442E-902B-647752406630}" type="presOf" srcId="{26C2DB24-C830-4F89-BD70-6C60708E32AB}" destId="{C3E4CFEB-BECC-4178-9060-47E17BC7B63E}" srcOrd="0" destOrd="0" presId="urn:microsoft.com/office/officeart/2005/8/layout/process4"/>
    <dgm:cxn modelId="{DC0D6EC4-9A30-4C53-B509-F96CD9508DF2}" type="presOf" srcId="{6F52FE9E-6C26-4021-9935-4A35A0FBA09B}" destId="{F0DEBE8A-40DD-40FE-BCC2-1949D892D1AD}" srcOrd="0" destOrd="0" presId="urn:microsoft.com/office/officeart/2005/8/layout/process4"/>
    <dgm:cxn modelId="{7C2D6895-0C43-4BA4-8F2D-6AC329968C97}" type="presOf" srcId="{EA0AD3D8-3FCA-43C3-B4A5-02C75B6D3839}" destId="{61065E78-2BBF-49CC-98D0-F8EE9C7CC429}" srcOrd="0" destOrd="0" presId="urn:microsoft.com/office/officeart/2005/8/layout/process4"/>
    <dgm:cxn modelId="{A826CE59-FC6F-4459-86F0-6B9E3188FB51}" type="presOf" srcId="{BB00C856-80F3-4903-8D7D-B4B87D9C761F}" destId="{C77CAB7B-E6B0-441E-8035-AE08ECE498CA}" srcOrd="0" destOrd="0" presId="urn:microsoft.com/office/officeart/2005/8/layout/process4"/>
    <dgm:cxn modelId="{73A1319B-C1BD-4ECD-B8EF-DD4809A3238A}" type="presOf" srcId="{8BD768D8-5BED-4AD6-83FA-0971CFDADE7B}" destId="{0C72165A-6960-4536-9E2B-4F1695BE10A7}" srcOrd="0" destOrd="0" presId="urn:microsoft.com/office/officeart/2005/8/layout/process4"/>
    <dgm:cxn modelId="{A450F814-8E2F-4620-B749-5F0D428D114D}" type="presParOf" srcId="{C3E4CFEB-BECC-4178-9060-47E17BC7B63E}" destId="{EFF19AD8-48AA-498B-8FB7-466F2EFAF15A}" srcOrd="0" destOrd="0" presId="urn:microsoft.com/office/officeart/2005/8/layout/process4"/>
    <dgm:cxn modelId="{BE85E390-1E99-4BB6-8C3F-4049D857F3DE}" type="presParOf" srcId="{EFF19AD8-48AA-498B-8FB7-466F2EFAF15A}" destId="{EF9E7ECA-394B-4423-8C69-808BA56AB8D9}" srcOrd="0" destOrd="0" presId="urn:microsoft.com/office/officeart/2005/8/layout/process4"/>
    <dgm:cxn modelId="{25FDC0C1-C0B7-4E18-888E-0454623B0BEC}" type="presParOf" srcId="{C3E4CFEB-BECC-4178-9060-47E17BC7B63E}" destId="{B0CF274C-33CD-4016-80AC-A13D7256BF11}" srcOrd="1" destOrd="0" presId="urn:microsoft.com/office/officeart/2005/8/layout/process4"/>
    <dgm:cxn modelId="{28C62433-F636-4E2D-9A6A-B91C388383CE}" type="presParOf" srcId="{C3E4CFEB-BECC-4178-9060-47E17BC7B63E}" destId="{F8571DEC-5124-4CD9-9637-15CC045B1C81}" srcOrd="2" destOrd="0" presId="urn:microsoft.com/office/officeart/2005/8/layout/process4"/>
    <dgm:cxn modelId="{F329F9B1-9DF1-4E73-BAC8-3260564F8B47}" type="presParOf" srcId="{F8571DEC-5124-4CD9-9637-15CC045B1C81}" destId="{F0DEBE8A-40DD-40FE-BCC2-1949D892D1AD}" srcOrd="0" destOrd="0" presId="urn:microsoft.com/office/officeart/2005/8/layout/process4"/>
    <dgm:cxn modelId="{75C10AF5-9EC4-41EC-A221-8CC03A722EA5}" type="presParOf" srcId="{C3E4CFEB-BECC-4178-9060-47E17BC7B63E}" destId="{EA3D7BBC-0FC2-43F1-8DC0-C340CDFD46F1}" srcOrd="3" destOrd="0" presId="urn:microsoft.com/office/officeart/2005/8/layout/process4"/>
    <dgm:cxn modelId="{C04DD56D-DDEB-4A21-B864-86F78BB0FCCC}" type="presParOf" srcId="{C3E4CFEB-BECC-4178-9060-47E17BC7B63E}" destId="{BC5878C3-773B-40FD-9557-1AB0F2F89772}" srcOrd="4" destOrd="0" presId="urn:microsoft.com/office/officeart/2005/8/layout/process4"/>
    <dgm:cxn modelId="{755C672C-5889-407C-8D7A-2E3987708899}" type="presParOf" srcId="{BC5878C3-773B-40FD-9557-1AB0F2F89772}" destId="{9AE3DFB9-BCF1-4738-801B-86897A9D91FB}" srcOrd="0" destOrd="0" presId="urn:microsoft.com/office/officeart/2005/8/layout/process4"/>
    <dgm:cxn modelId="{4C0AFA22-1FF4-4289-AF61-D9863FF63387}" type="presParOf" srcId="{C3E4CFEB-BECC-4178-9060-47E17BC7B63E}" destId="{CF089CE3-F5E0-411B-A525-8469A4097EB7}" srcOrd="5" destOrd="0" presId="urn:microsoft.com/office/officeart/2005/8/layout/process4"/>
    <dgm:cxn modelId="{3BBFFD93-7FA5-4239-B51B-354DFA66C637}" type="presParOf" srcId="{C3E4CFEB-BECC-4178-9060-47E17BC7B63E}" destId="{D3305008-EF8F-48D6-B2C7-C8FB538FA8A8}" srcOrd="6" destOrd="0" presId="urn:microsoft.com/office/officeart/2005/8/layout/process4"/>
    <dgm:cxn modelId="{A8368955-0E05-4FBA-B064-9CF1504CE6B6}" type="presParOf" srcId="{D3305008-EF8F-48D6-B2C7-C8FB538FA8A8}" destId="{E7D03200-E75E-44BB-8C42-C30504E19D94}" srcOrd="0" destOrd="0" presId="urn:microsoft.com/office/officeart/2005/8/layout/process4"/>
    <dgm:cxn modelId="{771694BB-E9FC-45E2-BFBA-5475178D9B70}" type="presParOf" srcId="{C3E4CFEB-BECC-4178-9060-47E17BC7B63E}" destId="{9CE56065-EEBD-4A9B-B51F-6AC8259AD6B8}" srcOrd="7" destOrd="0" presId="urn:microsoft.com/office/officeart/2005/8/layout/process4"/>
    <dgm:cxn modelId="{B9209208-3A2F-4870-975C-C4B53AFCBCD2}" type="presParOf" srcId="{C3E4CFEB-BECC-4178-9060-47E17BC7B63E}" destId="{B16204F4-9FAF-49E5-B6FA-4FFA3D9883ED}" srcOrd="8" destOrd="0" presId="urn:microsoft.com/office/officeart/2005/8/layout/process4"/>
    <dgm:cxn modelId="{F9A000B0-84F4-421F-9963-CCD1BB23BA7F}" type="presParOf" srcId="{B16204F4-9FAF-49E5-B6FA-4FFA3D9883ED}" destId="{61065E78-2BBF-49CC-98D0-F8EE9C7CC429}" srcOrd="0" destOrd="0" presId="urn:microsoft.com/office/officeart/2005/8/layout/process4"/>
    <dgm:cxn modelId="{6FB05B91-F0E6-4CBF-98C3-1F310FA1CC66}" type="presParOf" srcId="{C3E4CFEB-BECC-4178-9060-47E17BC7B63E}" destId="{45D74D6B-E6E5-4CE6-A9EE-D66EE5C53E5D}" srcOrd="9" destOrd="0" presId="urn:microsoft.com/office/officeart/2005/8/layout/process4"/>
    <dgm:cxn modelId="{666AD0BF-4EC1-4A12-9F5C-1370929C22F3}" type="presParOf" srcId="{C3E4CFEB-BECC-4178-9060-47E17BC7B63E}" destId="{F492D814-7E8B-4974-840D-7A85768EE388}" srcOrd="10" destOrd="0" presId="urn:microsoft.com/office/officeart/2005/8/layout/process4"/>
    <dgm:cxn modelId="{CCE38E90-E1B0-42B8-8E89-41883D2818E4}" type="presParOf" srcId="{F492D814-7E8B-4974-840D-7A85768EE388}" destId="{829E5D0F-29AA-455E-84BC-8BB6FF1735C9}" srcOrd="0" destOrd="0" presId="urn:microsoft.com/office/officeart/2005/8/layout/process4"/>
    <dgm:cxn modelId="{B1C0455B-FC3B-4A79-8512-617B0D149705}" type="presParOf" srcId="{C3E4CFEB-BECC-4178-9060-47E17BC7B63E}" destId="{4CA20E58-CA15-4AD2-97F8-CE24F7BAEFE5}" srcOrd="11" destOrd="0" presId="urn:microsoft.com/office/officeart/2005/8/layout/process4"/>
    <dgm:cxn modelId="{799F3939-1DDD-44F3-B214-CD02AE474BA6}" type="presParOf" srcId="{C3E4CFEB-BECC-4178-9060-47E17BC7B63E}" destId="{5F4A6A66-3FC3-45D0-B3DB-C181FED61891}" srcOrd="12" destOrd="0" presId="urn:microsoft.com/office/officeart/2005/8/layout/process4"/>
    <dgm:cxn modelId="{45CD7AF0-C9F0-4ED8-99B3-E0FB17EE490E}" type="presParOf" srcId="{5F4A6A66-3FC3-45D0-B3DB-C181FED61891}" destId="{C77CAB7B-E6B0-441E-8035-AE08ECE498CA}" srcOrd="0" destOrd="0" presId="urn:microsoft.com/office/officeart/2005/8/layout/process4"/>
    <dgm:cxn modelId="{88C9D9C4-E293-4C92-A663-AAAA620191A3}" type="presParOf" srcId="{C3E4CFEB-BECC-4178-9060-47E17BC7B63E}" destId="{CB3234CC-76EA-43F4-B220-C8DA4A42B0BF}" srcOrd="13" destOrd="0" presId="urn:microsoft.com/office/officeart/2005/8/layout/process4"/>
    <dgm:cxn modelId="{AC5434DF-B6AE-4F9F-B404-5E6EA3C38263}" type="presParOf" srcId="{C3E4CFEB-BECC-4178-9060-47E17BC7B63E}" destId="{95902BDE-53A2-4A30-B815-7C294FFB691F}" srcOrd="14" destOrd="0" presId="urn:microsoft.com/office/officeart/2005/8/layout/process4"/>
    <dgm:cxn modelId="{4E3575ED-C968-4819-87E5-A27BD55BF6D8}" type="presParOf" srcId="{95902BDE-53A2-4A30-B815-7C294FFB691F}" destId="{0C72165A-6960-4536-9E2B-4F1695BE10A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1B815-45E6-4414-9857-D9287C745ED2}"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kumimoji="1" lang="ja-JP" altLang="en-US"/>
        </a:p>
      </dgm:t>
    </dgm:pt>
    <dgm:pt modelId="{888E9F64-511C-4B9B-8DC2-47688456A18D}">
      <dgm:prSet phldrT="[テキスト]"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a:sp3d>
      </dgm:spPr>
      <dgm:t>
        <a:bodyPr lIns="36000" tIns="36000" rIns="36000" bIns="36000"/>
        <a:lstStyle/>
        <a:p>
          <a:pPr>
            <a:lnSpc>
              <a:spcPct val="100000"/>
            </a:lnSpc>
            <a:spcAft>
              <a:spcPts val="0"/>
            </a:spcAft>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（問１）各所属で把握している気候変動の影響に関する情報や知見、各所属の業務に及ぼした影響</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4DECE62C-279B-4251-BC75-6B67D0FD0A2A}" type="parTrans" cxnId="{7B792554-86CA-4435-A9F5-B6EB95158FEF}">
      <dgm:prSet/>
      <dgm:spPr/>
      <dgm:t>
        <a:bodyPr/>
        <a:lstStyle/>
        <a:p>
          <a:endParaRPr kumimoji="1" lang="ja-JP" altLang="en-US"/>
        </a:p>
      </dgm:t>
    </dgm:pt>
    <dgm:pt modelId="{BB99EB16-360D-4F72-926F-DF2F258D1243}" type="sibTrans" cxnId="{7B792554-86CA-4435-A9F5-B6EB95158FEF}">
      <dgm:prSet/>
      <dgm:spPr/>
      <dgm:t>
        <a:bodyPr/>
        <a:lstStyle/>
        <a:p>
          <a:endParaRPr kumimoji="1" lang="ja-JP" altLang="en-US"/>
        </a:p>
      </dgm:t>
    </dgm:pt>
    <dgm:pt modelId="{3AECDC97-9315-45D6-A984-CD9F9C963271}">
      <dgm:prSet phldrT="[テキスト]" custT="1"/>
      <dgm:spPr/>
      <dgm:t>
        <a:bodyPr anchor="ctr"/>
        <a:lstStyle/>
        <a:p>
          <a:r>
            <a:rPr kumimoji="1" lang="ja-JP" altLang="en-US" sz="1400" dirty="0" smtClean="0"/>
            <a:t>　　　各分野の既にあった気候変動の影響を知る</a:t>
          </a:r>
          <a:endParaRPr kumimoji="1" lang="ja-JP" altLang="en-US" sz="1400" dirty="0"/>
        </a:p>
      </dgm:t>
    </dgm:pt>
    <dgm:pt modelId="{6269B4FB-7C34-4AB8-AD49-9700DF84DAE5}" type="parTrans" cxnId="{A102BEB4-F5FE-4A38-B06A-03035DC32CD9}">
      <dgm:prSet/>
      <dgm:spPr/>
      <dgm:t>
        <a:bodyPr/>
        <a:lstStyle/>
        <a:p>
          <a:endParaRPr kumimoji="1" lang="ja-JP" altLang="en-US"/>
        </a:p>
      </dgm:t>
    </dgm:pt>
    <dgm:pt modelId="{11F78A7B-9CFF-492A-B002-5C783962E9B4}" type="sibTrans" cxnId="{A102BEB4-F5FE-4A38-B06A-03035DC32CD9}">
      <dgm:prSet/>
      <dgm:spPr/>
      <dgm:t>
        <a:bodyPr/>
        <a:lstStyle/>
        <a:p>
          <a:endParaRPr kumimoji="1" lang="ja-JP" altLang="en-US"/>
        </a:p>
      </dgm:t>
    </dgm:pt>
    <dgm:pt modelId="{DE3709CD-B449-4383-88CE-10F589700B20}">
      <dgm:prSet phldrT="[テキスト]"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a:sp3d>
      </dgm:spPr>
      <dgm: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（問２）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問１に対して現在取り組んでいる対策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C6019261-C70D-4564-866F-5698F262C5E2}" type="parTrans" cxnId="{8363EDF1-BEB3-47A3-83C4-4B42FB6DB72C}">
      <dgm:prSet/>
      <dgm:spPr/>
      <dgm:t>
        <a:bodyPr/>
        <a:lstStyle/>
        <a:p>
          <a:endParaRPr kumimoji="1" lang="ja-JP" altLang="en-US"/>
        </a:p>
      </dgm:t>
    </dgm:pt>
    <dgm:pt modelId="{33AE043D-6B1B-48B2-965D-250DF811E3EA}" type="sibTrans" cxnId="{8363EDF1-BEB3-47A3-83C4-4B42FB6DB72C}">
      <dgm:prSet/>
      <dgm:spPr/>
      <dgm:t>
        <a:bodyPr/>
        <a:lstStyle/>
        <a:p>
          <a:endParaRPr kumimoji="1" lang="ja-JP" altLang="en-US"/>
        </a:p>
      </dgm:t>
    </dgm:pt>
    <dgm:pt modelId="{B7DE6B92-0C6F-45E4-97B6-E1733CC32084}">
      <dgm:prSet phldrT="[テキスト]" custT="1"/>
      <dgm:spPr/>
      <dgm:t>
        <a:bodyPr anchor="ctr"/>
        <a:lstStyle/>
        <a:p>
          <a:r>
            <a:rPr kumimoji="1" lang="ja-JP" altLang="en-US" sz="1400" dirty="0" smtClean="0"/>
            <a:t>　　　気候変動の影響に対して、既に行った対策を知る</a:t>
          </a:r>
          <a:endParaRPr kumimoji="1" lang="ja-JP" altLang="en-US" sz="1400" dirty="0"/>
        </a:p>
      </dgm:t>
    </dgm:pt>
    <dgm:pt modelId="{5239C01E-4F22-40AC-A91E-5D6852548D28}" type="parTrans" cxnId="{080877E1-B585-4282-9EA9-FB3C32DE3CDD}">
      <dgm:prSet/>
      <dgm:spPr/>
      <dgm:t>
        <a:bodyPr/>
        <a:lstStyle/>
        <a:p>
          <a:endParaRPr kumimoji="1" lang="ja-JP" altLang="en-US"/>
        </a:p>
      </dgm:t>
    </dgm:pt>
    <dgm:pt modelId="{224D37F5-7E27-4C63-A8A9-CD0CBD30A05E}" type="sibTrans" cxnId="{080877E1-B585-4282-9EA9-FB3C32DE3CDD}">
      <dgm:prSet/>
      <dgm:spPr/>
      <dgm:t>
        <a:bodyPr/>
        <a:lstStyle/>
        <a:p>
          <a:endParaRPr kumimoji="1" lang="ja-JP" altLang="en-US"/>
        </a:p>
      </dgm:t>
    </dgm:pt>
    <dgm:pt modelId="{045110AA-993D-4F8B-AA2E-A128381A713C}">
      <dgm:prSet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a:sp3d>
      </dgm:spPr>
      <dgm:t>
        <a:bodyPr/>
        <a:lstStyle/>
        <a:p>
          <a:pPr>
            <a:spcAft>
              <a:spcPts val="0"/>
            </a:spcAft>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（問</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将来的に懸念される気候変動の影響、それに対し実施している対策、今後取り組む必要がある対策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A935FE2E-20AC-4A7A-B554-C72227EC5877}" type="parTrans" cxnId="{DCB2B52F-5E76-4A4A-A759-A9E482DFB743}">
      <dgm:prSet/>
      <dgm:spPr/>
      <dgm:t>
        <a:bodyPr/>
        <a:lstStyle/>
        <a:p>
          <a:endParaRPr kumimoji="1" lang="ja-JP" altLang="en-US"/>
        </a:p>
      </dgm:t>
    </dgm:pt>
    <dgm:pt modelId="{DD595E91-9E5D-4F39-B954-0A12AF58EED2}" type="sibTrans" cxnId="{DCB2B52F-5E76-4A4A-A759-A9E482DFB743}">
      <dgm:prSet/>
      <dgm:spPr/>
      <dgm:t>
        <a:bodyPr/>
        <a:lstStyle/>
        <a:p>
          <a:endParaRPr kumimoji="1" lang="ja-JP" altLang="en-US"/>
        </a:p>
      </dgm:t>
    </dgm:pt>
    <dgm:pt modelId="{9C1D25B6-B44E-4B19-B748-D63F6C86D2CA}">
      <dgm:prSet>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a:sp3d>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（問４）</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気候変動影響評価のとりまとめに対する意見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CC5D8DE8-6A47-4A54-BA80-74FF2E9F111E}" type="parTrans" cxnId="{2FA5AAC1-8FF0-4F8C-8BF0-8BDD8E80DC71}">
      <dgm:prSet/>
      <dgm:spPr/>
      <dgm:t>
        <a:bodyPr/>
        <a:lstStyle/>
        <a:p>
          <a:endParaRPr kumimoji="1" lang="ja-JP" altLang="en-US"/>
        </a:p>
      </dgm:t>
    </dgm:pt>
    <dgm:pt modelId="{CDC6F24C-1B40-44F2-A2F8-F91468A24ECA}" type="sibTrans" cxnId="{2FA5AAC1-8FF0-4F8C-8BF0-8BDD8E80DC71}">
      <dgm:prSet/>
      <dgm:spPr/>
      <dgm:t>
        <a:bodyPr/>
        <a:lstStyle/>
        <a:p>
          <a:endParaRPr kumimoji="1" lang="ja-JP" altLang="en-US"/>
        </a:p>
      </dgm:t>
    </dgm:pt>
    <dgm:pt modelId="{7555B08A-4046-450B-A98C-0EEFA0F4A3D3}">
      <dgm:prSet custT="1"/>
      <dgm:spPr/>
      <dgm:t>
        <a:bodyPr anchor="ctr"/>
        <a:lstStyle/>
        <a:p>
          <a:r>
            <a:rPr kumimoji="1" lang="ja-JP" altLang="en-US" sz="1400" dirty="0" smtClean="0"/>
            <a:t>　　　影響評価が必要となる可能性がある分野を抽出</a:t>
          </a:r>
          <a:endParaRPr kumimoji="1" lang="ja-JP" altLang="en-US" sz="1400" dirty="0"/>
        </a:p>
      </dgm:t>
    </dgm:pt>
    <dgm:pt modelId="{02529F9F-94B3-4887-81DE-CF0C62807BB3}" type="parTrans" cxnId="{1881B2C9-2272-428F-87BD-B91DD645F045}">
      <dgm:prSet/>
      <dgm:spPr/>
      <dgm:t>
        <a:bodyPr/>
        <a:lstStyle/>
        <a:p>
          <a:endParaRPr kumimoji="1" lang="ja-JP" altLang="en-US"/>
        </a:p>
      </dgm:t>
    </dgm:pt>
    <dgm:pt modelId="{D6B29690-348D-419E-BAB6-D310889F15B0}" type="sibTrans" cxnId="{1881B2C9-2272-428F-87BD-B91DD645F045}">
      <dgm:prSet/>
      <dgm:spPr/>
      <dgm:t>
        <a:bodyPr/>
        <a:lstStyle/>
        <a:p>
          <a:endParaRPr kumimoji="1" lang="ja-JP" altLang="en-US"/>
        </a:p>
      </dgm:t>
    </dgm:pt>
    <dgm:pt modelId="{2F7B9CC8-5D85-4D05-A77E-6F4DDDB394A1}">
      <dgm:prSet custT="1"/>
      <dgm:spPr/>
      <dgm:t>
        <a:bodyPr anchor="ctr"/>
        <a:lstStyle/>
        <a:p>
          <a:r>
            <a:rPr kumimoji="1" lang="ja-JP" altLang="en-US" sz="1400" dirty="0" smtClean="0"/>
            <a:t>　　　影響評価に対する具体的意見の収集</a:t>
          </a:r>
          <a:r>
            <a:rPr kumimoji="1" lang="ja-JP" altLang="en-US" sz="1200" dirty="0" smtClean="0"/>
            <a:t>　</a:t>
          </a:r>
          <a:endParaRPr kumimoji="1" lang="ja-JP" altLang="en-US" sz="1200" dirty="0"/>
        </a:p>
      </dgm:t>
    </dgm:pt>
    <dgm:pt modelId="{A126FC21-7E5B-4F8D-BCC6-697287F1550B}" type="parTrans" cxnId="{58652A6B-97E9-4037-B44A-631F5ED3C24F}">
      <dgm:prSet/>
      <dgm:spPr/>
      <dgm:t>
        <a:bodyPr/>
        <a:lstStyle/>
        <a:p>
          <a:endParaRPr kumimoji="1" lang="ja-JP" altLang="en-US"/>
        </a:p>
      </dgm:t>
    </dgm:pt>
    <dgm:pt modelId="{A64BFD6E-895E-46F7-984C-A9633436C7A1}" type="sibTrans" cxnId="{58652A6B-97E9-4037-B44A-631F5ED3C24F}">
      <dgm:prSet/>
      <dgm:spPr/>
      <dgm:t>
        <a:bodyPr/>
        <a:lstStyle/>
        <a:p>
          <a:endParaRPr kumimoji="1" lang="ja-JP" altLang="en-US"/>
        </a:p>
      </dgm:t>
    </dgm:pt>
    <dgm:pt modelId="{585B7C34-1E67-4381-A2DB-2080CDDD860A}" type="pres">
      <dgm:prSet presAssocID="{6181B815-45E6-4414-9857-D9287C745ED2}" presName="linear" presStyleCnt="0">
        <dgm:presLayoutVars>
          <dgm:animLvl val="lvl"/>
          <dgm:resizeHandles val="exact"/>
        </dgm:presLayoutVars>
      </dgm:prSet>
      <dgm:spPr/>
      <dgm:t>
        <a:bodyPr/>
        <a:lstStyle/>
        <a:p>
          <a:endParaRPr kumimoji="1" lang="ja-JP" altLang="en-US"/>
        </a:p>
      </dgm:t>
    </dgm:pt>
    <dgm:pt modelId="{E7644652-B8DF-426B-B928-039623D937AC}" type="pres">
      <dgm:prSet presAssocID="{888E9F64-511C-4B9B-8DC2-47688456A18D}" presName="parentText" presStyleLbl="node1" presStyleIdx="0" presStyleCnt="4" custScaleX="95428" custScaleY="9222" custLinFactNeighborX="-699">
        <dgm:presLayoutVars>
          <dgm:chMax val="0"/>
          <dgm:bulletEnabled val="1"/>
        </dgm:presLayoutVars>
      </dgm:prSet>
      <dgm:spPr/>
      <dgm:t>
        <a:bodyPr/>
        <a:lstStyle/>
        <a:p>
          <a:endParaRPr kumimoji="1" lang="ja-JP" altLang="en-US"/>
        </a:p>
      </dgm:t>
    </dgm:pt>
    <dgm:pt modelId="{47EB822A-E23B-4652-B83F-2EF8851EF66E}" type="pres">
      <dgm:prSet presAssocID="{888E9F64-511C-4B9B-8DC2-47688456A18D}" presName="childText" presStyleLbl="revTx" presStyleIdx="0" presStyleCnt="4" custScaleY="64971">
        <dgm:presLayoutVars>
          <dgm:bulletEnabled val="1"/>
        </dgm:presLayoutVars>
      </dgm:prSet>
      <dgm:spPr/>
      <dgm:t>
        <a:bodyPr/>
        <a:lstStyle/>
        <a:p>
          <a:endParaRPr kumimoji="1" lang="ja-JP" altLang="en-US"/>
        </a:p>
      </dgm:t>
    </dgm:pt>
    <dgm:pt modelId="{02752538-04B0-462C-A810-38561938B939}" type="pres">
      <dgm:prSet presAssocID="{DE3709CD-B449-4383-88CE-10F589700B20}" presName="parentText" presStyleLbl="node1" presStyleIdx="1" presStyleCnt="4" custScaleX="96825" custScaleY="5898">
        <dgm:presLayoutVars>
          <dgm:chMax val="0"/>
          <dgm:bulletEnabled val="1"/>
        </dgm:presLayoutVars>
      </dgm:prSet>
      <dgm:spPr/>
      <dgm:t>
        <a:bodyPr/>
        <a:lstStyle/>
        <a:p>
          <a:endParaRPr kumimoji="1" lang="ja-JP" altLang="en-US"/>
        </a:p>
      </dgm:t>
    </dgm:pt>
    <dgm:pt modelId="{2CA2F963-BF53-4AE4-B549-D6DB4281FD84}" type="pres">
      <dgm:prSet presAssocID="{DE3709CD-B449-4383-88CE-10F589700B20}" presName="childText" presStyleLbl="revTx" presStyleIdx="1" presStyleCnt="4" custScaleY="77169">
        <dgm:presLayoutVars>
          <dgm:bulletEnabled val="1"/>
        </dgm:presLayoutVars>
      </dgm:prSet>
      <dgm:spPr/>
      <dgm:t>
        <a:bodyPr/>
        <a:lstStyle/>
        <a:p>
          <a:endParaRPr kumimoji="1" lang="ja-JP" altLang="en-US"/>
        </a:p>
      </dgm:t>
    </dgm:pt>
    <dgm:pt modelId="{E05BEACF-7F4C-4141-9F14-80A5EA962801}" type="pres">
      <dgm:prSet presAssocID="{045110AA-993D-4F8B-AA2E-A128381A713C}" presName="parentText" presStyleLbl="node1" presStyleIdx="2" presStyleCnt="4" custScaleX="96825" custScaleY="10091">
        <dgm:presLayoutVars>
          <dgm:chMax val="0"/>
          <dgm:bulletEnabled val="1"/>
        </dgm:presLayoutVars>
      </dgm:prSet>
      <dgm:spPr/>
      <dgm:t>
        <a:bodyPr/>
        <a:lstStyle/>
        <a:p>
          <a:endParaRPr kumimoji="1" lang="ja-JP" altLang="en-US"/>
        </a:p>
      </dgm:t>
    </dgm:pt>
    <dgm:pt modelId="{D3F78256-1383-450C-997E-45C06C425872}" type="pres">
      <dgm:prSet presAssocID="{045110AA-993D-4F8B-AA2E-A128381A713C}" presName="childText" presStyleLbl="revTx" presStyleIdx="2" presStyleCnt="4" custScaleY="67261">
        <dgm:presLayoutVars>
          <dgm:bulletEnabled val="1"/>
        </dgm:presLayoutVars>
      </dgm:prSet>
      <dgm:spPr/>
      <dgm:t>
        <a:bodyPr/>
        <a:lstStyle/>
        <a:p>
          <a:endParaRPr kumimoji="1" lang="ja-JP" altLang="en-US"/>
        </a:p>
      </dgm:t>
    </dgm:pt>
    <dgm:pt modelId="{64FCCBAD-E0B7-4613-85CA-EBB3BDC8AFB3}" type="pres">
      <dgm:prSet presAssocID="{9C1D25B6-B44E-4B19-B748-D63F6C86D2CA}" presName="parentText" presStyleLbl="node1" presStyleIdx="3" presStyleCnt="4" custScaleX="96825" custScaleY="5703">
        <dgm:presLayoutVars>
          <dgm:chMax val="0"/>
          <dgm:bulletEnabled val="1"/>
        </dgm:presLayoutVars>
      </dgm:prSet>
      <dgm:spPr/>
      <dgm:t>
        <a:bodyPr/>
        <a:lstStyle/>
        <a:p>
          <a:endParaRPr kumimoji="1" lang="ja-JP" altLang="en-US"/>
        </a:p>
      </dgm:t>
    </dgm:pt>
    <dgm:pt modelId="{9DEB490D-082F-4CBA-91D1-99B8C3494DEB}" type="pres">
      <dgm:prSet presAssocID="{9C1D25B6-B44E-4B19-B748-D63F6C86D2CA}" presName="childText" presStyleLbl="revTx" presStyleIdx="3" presStyleCnt="4" custScaleY="64750">
        <dgm:presLayoutVars>
          <dgm:bulletEnabled val="1"/>
        </dgm:presLayoutVars>
      </dgm:prSet>
      <dgm:spPr/>
      <dgm:t>
        <a:bodyPr/>
        <a:lstStyle/>
        <a:p>
          <a:endParaRPr kumimoji="1" lang="ja-JP" altLang="en-US"/>
        </a:p>
      </dgm:t>
    </dgm:pt>
  </dgm:ptLst>
  <dgm:cxnLst>
    <dgm:cxn modelId="{85F6B58E-52D8-4D71-B9BC-963C43AC6F74}" type="presOf" srcId="{6181B815-45E6-4414-9857-D9287C745ED2}" destId="{585B7C34-1E67-4381-A2DB-2080CDDD860A}" srcOrd="0" destOrd="0" presId="urn:microsoft.com/office/officeart/2005/8/layout/vList2"/>
    <dgm:cxn modelId="{2FA5AAC1-8FF0-4F8C-8BF0-8BDD8E80DC71}" srcId="{6181B815-45E6-4414-9857-D9287C745ED2}" destId="{9C1D25B6-B44E-4B19-B748-D63F6C86D2CA}" srcOrd="3" destOrd="0" parTransId="{CC5D8DE8-6A47-4A54-BA80-74FF2E9F111E}" sibTransId="{CDC6F24C-1B40-44F2-A2F8-F91468A24ECA}"/>
    <dgm:cxn modelId="{DCB2B52F-5E76-4A4A-A759-A9E482DFB743}" srcId="{6181B815-45E6-4414-9857-D9287C745ED2}" destId="{045110AA-993D-4F8B-AA2E-A128381A713C}" srcOrd="2" destOrd="0" parTransId="{A935FE2E-20AC-4A7A-B554-C72227EC5877}" sibTransId="{DD595E91-9E5D-4F39-B954-0A12AF58EED2}"/>
    <dgm:cxn modelId="{38632B97-4EE5-4D0E-91DC-AF8A5CF73CDD}" type="presOf" srcId="{9C1D25B6-B44E-4B19-B748-D63F6C86D2CA}" destId="{64FCCBAD-E0B7-4613-85CA-EBB3BDC8AFB3}" srcOrd="0" destOrd="0" presId="urn:microsoft.com/office/officeart/2005/8/layout/vList2"/>
    <dgm:cxn modelId="{93B17AA8-578D-4701-89CE-79A4FA506126}" type="presOf" srcId="{888E9F64-511C-4B9B-8DC2-47688456A18D}" destId="{E7644652-B8DF-426B-B928-039623D937AC}" srcOrd="0" destOrd="0" presId="urn:microsoft.com/office/officeart/2005/8/layout/vList2"/>
    <dgm:cxn modelId="{8363EDF1-BEB3-47A3-83C4-4B42FB6DB72C}" srcId="{6181B815-45E6-4414-9857-D9287C745ED2}" destId="{DE3709CD-B449-4383-88CE-10F589700B20}" srcOrd="1" destOrd="0" parTransId="{C6019261-C70D-4564-866F-5698F262C5E2}" sibTransId="{33AE043D-6B1B-48B2-965D-250DF811E3EA}"/>
    <dgm:cxn modelId="{0C2C951A-14AF-478D-B8D5-169B12285123}" type="presOf" srcId="{2F7B9CC8-5D85-4D05-A77E-6F4DDDB394A1}" destId="{9DEB490D-082F-4CBA-91D1-99B8C3494DEB}" srcOrd="0" destOrd="0" presId="urn:microsoft.com/office/officeart/2005/8/layout/vList2"/>
    <dgm:cxn modelId="{58652A6B-97E9-4037-B44A-631F5ED3C24F}" srcId="{9C1D25B6-B44E-4B19-B748-D63F6C86D2CA}" destId="{2F7B9CC8-5D85-4D05-A77E-6F4DDDB394A1}" srcOrd="0" destOrd="0" parTransId="{A126FC21-7E5B-4F8D-BCC6-697287F1550B}" sibTransId="{A64BFD6E-895E-46F7-984C-A9633436C7A1}"/>
    <dgm:cxn modelId="{1D827ECB-2B84-4C13-98A6-FF7C617B25D5}" type="presOf" srcId="{045110AA-993D-4F8B-AA2E-A128381A713C}" destId="{E05BEACF-7F4C-4141-9F14-80A5EA962801}" srcOrd="0" destOrd="0" presId="urn:microsoft.com/office/officeart/2005/8/layout/vList2"/>
    <dgm:cxn modelId="{A102BEB4-F5FE-4A38-B06A-03035DC32CD9}" srcId="{888E9F64-511C-4B9B-8DC2-47688456A18D}" destId="{3AECDC97-9315-45D6-A984-CD9F9C963271}" srcOrd="0" destOrd="0" parTransId="{6269B4FB-7C34-4AB8-AD49-9700DF84DAE5}" sibTransId="{11F78A7B-9CFF-492A-B002-5C783962E9B4}"/>
    <dgm:cxn modelId="{7B792554-86CA-4435-A9F5-B6EB95158FEF}" srcId="{6181B815-45E6-4414-9857-D9287C745ED2}" destId="{888E9F64-511C-4B9B-8DC2-47688456A18D}" srcOrd="0" destOrd="0" parTransId="{4DECE62C-279B-4251-BC75-6B67D0FD0A2A}" sibTransId="{BB99EB16-360D-4F72-926F-DF2F258D1243}"/>
    <dgm:cxn modelId="{EA678C38-1280-4CA3-8FAD-042FCA6E361A}" type="presOf" srcId="{DE3709CD-B449-4383-88CE-10F589700B20}" destId="{02752538-04B0-462C-A810-38561938B939}" srcOrd="0" destOrd="0" presId="urn:microsoft.com/office/officeart/2005/8/layout/vList2"/>
    <dgm:cxn modelId="{B51643C7-6B64-4430-A54B-33F9991C95D1}" type="presOf" srcId="{7555B08A-4046-450B-A98C-0EEFA0F4A3D3}" destId="{D3F78256-1383-450C-997E-45C06C425872}" srcOrd="0" destOrd="0" presId="urn:microsoft.com/office/officeart/2005/8/layout/vList2"/>
    <dgm:cxn modelId="{B5F93E0D-CEA4-4CC5-8B20-812DCEF3A789}" type="presOf" srcId="{B7DE6B92-0C6F-45E4-97B6-E1733CC32084}" destId="{2CA2F963-BF53-4AE4-B549-D6DB4281FD84}" srcOrd="0" destOrd="0" presId="urn:microsoft.com/office/officeart/2005/8/layout/vList2"/>
    <dgm:cxn modelId="{1881B2C9-2272-428F-87BD-B91DD645F045}" srcId="{045110AA-993D-4F8B-AA2E-A128381A713C}" destId="{7555B08A-4046-450B-A98C-0EEFA0F4A3D3}" srcOrd="0" destOrd="0" parTransId="{02529F9F-94B3-4887-81DE-CF0C62807BB3}" sibTransId="{D6B29690-348D-419E-BAB6-D310889F15B0}"/>
    <dgm:cxn modelId="{196665F9-178A-4E8D-BBC3-DCECDF5A2CD1}" type="presOf" srcId="{3AECDC97-9315-45D6-A984-CD9F9C963271}" destId="{47EB822A-E23B-4652-B83F-2EF8851EF66E}" srcOrd="0" destOrd="0" presId="urn:microsoft.com/office/officeart/2005/8/layout/vList2"/>
    <dgm:cxn modelId="{080877E1-B585-4282-9EA9-FB3C32DE3CDD}" srcId="{DE3709CD-B449-4383-88CE-10F589700B20}" destId="{B7DE6B92-0C6F-45E4-97B6-E1733CC32084}" srcOrd="0" destOrd="0" parTransId="{5239C01E-4F22-40AC-A91E-5D6852548D28}" sibTransId="{224D37F5-7E27-4C63-A8A9-CD0CBD30A05E}"/>
    <dgm:cxn modelId="{81AE5857-E249-4770-BD60-ADA865409A3A}" type="presParOf" srcId="{585B7C34-1E67-4381-A2DB-2080CDDD860A}" destId="{E7644652-B8DF-426B-B928-039623D937AC}" srcOrd="0" destOrd="0" presId="urn:microsoft.com/office/officeart/2005/8/layout/vList2"/>
    <dgm:cxn modelId="{6BDA24F7-9F2A-4800-9727-6C1A4AC6C9EB}" type="presParOf" srcId="{585B7C34-1E67-4381-A2DB-2080CDDD860A}" destId="{47EB822A-E23B-4652-B83F-2EF8851EF66E}" srcOrd="1" destOrd="0" presId="urn:microsoft.com/office/officeart/2005/8/layout/vList2"/>
    <dgm:cxn modelId="{BD02D519-7EFE-4098-B2A5-694F2A0B8399}" type="presParOf" srcId="{585B7C34-1E67-4381-A2DB-2080CDDD860A}" destId="{02752538-04B0-462C-A810-38561938B939}" srcOrd="2" destOrd="0" presId="urn:microsoft.com/office/officeart/2005/8/layout/vList2"/>
    <dgm:cxn modelId="{063632CF-626F-4F79-8D18-A8D2AFEDD686}" type="presParOf" srcId="{585B7C34-1E67-4381-A2DB-2080CDDD860A}" destId="{2CA2F963-BF53-4AE4-B549-D6DB4281FD84}" srcOrd="3" destOrd="0" presId="urn:microsoft.com/office/officeart/2005/8/layout/vList2"/>
    <dgm:cxn modelId="{2F4AB972-77D2-4684-8079-01F25FA86E2A}" type="presParOf" srcId="{585B7C34-1E67-4381-A2DB-2080CDDD860A}" destId="{E05BEACF-7F4C-4141-9F14-80A5EA962801}" srcOrd="4" destOrd="0" presId="urn:microsoft.com/office/officeart/2005/8/layout/vList2"/>
    <dgm:cxn modelId="{47242515-F3EC-4768-B068-30185B6F7DFD}" type="presParOf" srcId="{585B7C34-1E67-4381-A2DB-2080CDDD860A}" destId="{D3F78256-1383-450C-997E-45C06C425872}" srcOrd="5" destOrd="0" presId="urn:microsoft.com/office/officeart/2005/8/layout/vList2"/>
    <dgm:cxn modelId="{E17283C5-02EA-49C8-BFE0-9467C30CA030}" type="presParOf" srcId="{585B7C34-1E67-4381-A2DB-2080CDDD860A}" destId="{64FCCBAD-E0B7-4613-85CA-EBB3BDC8AFB3}" srcOrd="6" destOrd="0" presId="urn:microsoft.com/office/officeart/2005/8/layout/vList2"/>
    <dgm:cxn modelId="{A3B7D94E-1B84-44FA-9E3B-13F87E0F2A5D}" type="presParOf" srcId="{585B7C34-1E67-4381-A2DB-2080CDDD860A}" destId="{9DEB490D-082F-4CBA-91D1-99B8C3494DEB}" srcOrd="7" destOrd="0" presId="urn:microsoft.com/office/officeart/2005/8/layout/vList2"/>
  </dgm:cxnLst>
  <dgm:bg/>
  <dgm:whole>
    <a:ln w="1905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2F817-C24B-4CC3-9925-D8DC2AD37AB4}" type="doc">
      <dgm:prSet loTypeId="urn:microsoft.com/office/officeart/2005/8/layout/equation2" loCatId="process" qsTypeId="urn:microsoft.com/office/officeart/2005/8/quickstyle/3d1" qsCatId="3D" csTypeId="urn:microsoft.com/office/officeart/2005/8/colors/colorful5" csCatId="colorful" phldr="1"/>
      <dgm:spPr/>
      <dgm:t>
        <a:bodyPr/>
        <a:lstStyle/>
        <a:p>
          <a:endParaRPr kumimoji="1" lang="ja-JP" altLang="en-US"/>
        </a:p>
      </dgm:t>
    </dgm:pt>
    <dgm:pt modelId="{4749E72A-3528-4A02-9AD4-5339D5A48DEE}">
      <dgm:prSet phldrT="[テキスト]" custT="1"/>
      <dgm:spPr/>
      <dgm:t>
        <a:bodyPr/>
        <a:lstStyle/>
        <a:p>
          <a:pPr>
            <a:spcAft>
              <a:spcPts val="0"/>
            </a:spcAft>
          </a:pP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関係所属の定性的な意見</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DA0B170B-4547-402D-B35E-A9E2D38472A8}" type="parTrans" cxnId="{09F3D07D-1EF6-4308-A38E-C5591C0409FA}">
      <dgm:prSet/>
      <dgm:spPr/>
      <dgm:t>
        <a:bodyPr/>
        <a:lstStyle/>
        <a:p>
          <a:endParaRPr kumimoji="1" lang="ja-JP" altLang="en-US"/>
        </a:p>
      </dgm:t>
    </dgm:pt>
    <dgm:pt modelId="{15B16FC1-2D31-45E3-B33F-240651B9CD33}" type="sibTrans" cxnId="{09F3D07D-1EF6-4308-A38E-C5591C0409FA}">
      <dgm:prSet/>
      <dgm:spPr/>
      <dgm:t>
        <a:bodyPr/>
        <a:lstStyle/>
        <a:p>
          <a:endParaRPr kumimoji="1" lang="ja-JP" altLang="en-US"/>
        </a:p>
      </dgm:t>
    </dgm:pt>
    <dgm:pt modelId="{F87DCB52-8552-473D-A787-60EB56EBC743}">
      <dgm:prSet phldrT="[テキスト]" custT="1"/>
      <dgm:spPr/>
      <dgm: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Ｓ－８ツール</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B4A31F97-B760-47DF-95BD-02A8E66A1776}" type="parTrans" cxnId="{2A76ABD3-BE9B-499D-8944-4C82296FE8B2}">
      <dgm:prSet/>
      <dgm:spPr/>
      <dgm:t>
        <a:bodyPr/>
        <a:lstStyle/>
        <a:p>
          <a:endParaRPr kumimoji="1" lang="ja-JP" altLang="en-US"/>
        </a:p>
      </dgm:t>
    </dgm:pt>
    <dgm:pt modelId="{D2538C79-0464-4771-8430-0F0C18147DE7}" type="sibTrans" cxnId="{2A76ABD3-BE9B-499D-8944-4C82296FE8B2}">
      <dgm:prSet/>
      <dgm:spPr/>
      <dgm:t>
        <a:bodyPr/>
        <a:lstStyle/>
        <a:p>
          <a:endParaRPr kumimoji="1" lang="ja-JP" altLang="en-US"/>
        </a:p>
      </dgm:t>
    </dgm:pt>
    <dgm:pt modelId="{8CBD2152-2362-4633-9E39-CB0162CAAAAD}">
      <dgm:prSet phldrT="[テキスト]" custT="1"/>
      <dgm:spPr/>
      <dgm:t>
        <a:bodyPr/>
        <a:lstStyle/>
        <a:p>
          <a:pPr>
            <a:spcAft>
              <a:spcPts val="0"/>
            </a:spcAft>
          </a:pP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国の</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影響評価報告</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F5D024D3-9533-4FA1-B0E3-A7717E5F7918}" type="parTrans" cxnId="{3AE497AA-63F7-4A2A-9EBB-DF226F7E8730}">
      <dgm:prSet/>
      <dgm:spPr/>
      <dgm:t>
        <a:bodyPr/>
        <a:lstStyle/>
        <a:p>
          <a:endParaRPr kumimoji="1" lang="ja-JP" altLang="en-US"/>
        </a:p>
      </dgm:t>
    </dgm:pt>
    <dgm:pt modelId="{3E70B505-9FBD-46CD-9CFA-89DADDEB7D6A}" type="sibTrans" cxnId="{3AE497AA-63F7-4A2A-9EBB-DF226F7E8730}">
      <dgm:prSet/>
      <dgm:spPr/>
      <dgm:t>
        <a:bodyPr/>
        <a:lstStyle/>
        <a:p>
          <a:endParaRPr kumimoji="1" lang="ja-JP" altLang="en-US"/>
        </a:p>
      </dgm:t>
    </dgm:pt>
    <dgm:pt modelId="{C3AB952C-3E7D-437D-A2CF-B3886D617C9A}">
      <dgm:prSet/>
      <dgm:spPr/>
      <dgm:t>
        <a:bodyPr/>
        <a:lstStyle/>
        <a:p>
          <a:endParaRPr kumimoji="1" lang="ja-JP" altLang="en-US"/>
        </a:p>
      </dgm:t>
    </dgm:pt>
    <dgm:pt modelId="{988D3B65-960F-46D1-A57B-CE00BAA8D084}" type="parTrans" cxnId="{80478EB0-AB75-4A0D-8B1F-FBFF03B12BBD}">
      <dgm:prSet/>
      <dgm:spPr/>
      <dgm:t>
        <a:bodyPr/>
        <a:lstStyle/>
        <a:p>
          <a:endParaRPr kumimoji="1" lang="ja-JP" altLang="en-US"/>
        </a:p>
      </dgm:t>
    </dgm:pt>
    <dgm:pt modelId="{875D3C59-4D47-49A8-864B-7609E9F5B499}" type="sibTrans" cxnId="{80478EB0-AB75-4A0D-8B1F-FBFF03B12BBD}">
      <dgm:prSet/>
      <dgm:spPr/>
      <dgm:t>
        <a:bodyPr/>
        <a:lstStyle/>
        <a:p>
          <a:endParaRPr kumimoji="1" lang="ja-JP" altLang="en-US"/>
        </a:p>
      </dgm:t>
    </dgm:pt>
    <dgm:pt modelId="{7EE0678E-9249-4DCD-A8E1-FB1689EC1306}" type="pres">
      <dgm:prSet presAssocID="{41E2F817-C24B-4CC3-9925-D8DC2AD37AB4}" presName="Name0" presStyleCnt="0">
        <dgm:presLayoutVars>
          <dgm:dir/>
          <dgm:resizeHandles val="exact"/>
        </dgm:presLayoutVars>
      </dgm:prSet>
      <dgm:spPr/>
      <dgm:t>
        <a:bodyPr/>
        <a:lstStyle/>
        <a:p>
          <a:endParaRPr kumimoji="1" lang="ja-JP" altLang="en-US"/>
        </a:p>
      </dgm:t>
    </dgm:pt>
    <dgm:pt modelId="{80240B1E-FFC0-4786-AB23-D0A811C2C093}" type="pres">
      <dgm:prSet presAssocID="{41E2F817-C24B-4CC3-9925-D8DC2AD37AB4}" presName="vNodes" presStyleCnt="0"/>
      <dgm:spPr/>
    </dgm:pt>
    <dgm:pt modelId="{8A2E4381-29A7-4A9D-9BFC-6BECAEB9396E}" type="pres">
      <dgm:prSet presAssocID="{4749E72A-3528-4A02-9AD4-5339D5A48DEE}" presName="node" presStyleLbl="node1" presStyleIdx="0" presStyleCnt="4" custScaleX="221052">
        <dgm:presLayoutVars>
          <dgm:bulletEnabled val="1"/>
        </dgm:presLayoutVars>
      </dgm:prSet>
      <dgm:spPr/>
      <dgm:t>
        <a:bodyPr/>
        <a:lstStyle/>
        <a:p>
          <a:endParaRPr kumimoji="1" lang="ja-JP" altLang="en-US"/>
        </a:p>
      </dgm:t>
    </dgm:pt>
    <dgm:pt modelId="{CDD8B3B6-92D0-4B9A-9EB8-D06ED836172A}" type="pres">
      <dgm:prSet presAssocID="{15B16FC1-2D31-45E3-B33F-240651B9CD33}" presName="spacerT" presStyleCnt="0"/>
      <dgm:spPr/>
    </dgm:pt>
    <dgm:pt modelId="{33D2B747-463B-4159-8419-F0C6E51D1C02}" type="pres">
      <dgm:prSet presAssocID="{15B16FC1-2D31-45E3-B33F-240651B9CD33}" presName="sibTrans" presStyleLbl="sibTrans2D1" presStyleIdx="0" presStyleCnt="3"/>
      <dgm:spPr/>
      <dgm:t>
        <a:bodyPr/>
        <a:lstStyle/>
        <a:p>
          <a:endParaRPr kumimoji="1" lang="ja-JP" altLang="en-US"/>
        </a:p>
      </dgm:t>
    </dgm:pt>
    <dgm:pt modelId="{2CE57ED5-C9DE-494C-A13B-5FAF6CD032E9}" type="pres">
      <dgm:prSet presAssocID="{15B16FC1-2D31-45E3-B33F-240651B9CD33}" presName="spacerB" presStyleCnt="0"/>
      <dgm:spPr/>
    </dgm:pt>
    <dgm:pt modelId="{9C607CF5-EDE1-4865-888C-4044292AD39F}" type="pres">
      <dgm:prSet presAssocID="{F87DCB52-8552-473D-A787-60EB56EBC743}" presName="node" presStyleLbl="node1" presStyleIdx="1" presStyleCnt="4" custScaleX="221052">
        <dgm:presLayoutVars>
          <dgm:bulletEnabled val="1"/>
        </dgm:presLayoutVars>
      </dgm:prSet>
      <dgm:spPr/>
      <dgm:t>
        <a:bodyPr/>
        <a:lstStyle/>
        <a:p>
          <a:endParaRPr kumimoji="1" lang="ja-JP" altLang="en-US"/>
        </a:p>
      </dgm:t>
    </dgm:pt>
    <dgm:pt modelId="{D89B6C72-27F1-449B-83ED-1B3647E49DA5}" type="pres">
      <dgm:prSet presAssocID="{D2538C79-0464-4771-8430-0F0C18147DE7}" presName="spacerT" presStyleCnt="0"/>
      <dgm:spPr/>
    </dgm:pt>
    <dgm:pt modelId="{DA78F60E-1B8B-48CC-944A-9A0DD98A93BC}" type="pres">
      <dgm:prSet presAssocID="{D2538C79-0464-4771-8430-0F0C18147DE7}" presName="sibTrans" presStyleLbl="sibTrans2D1" presStyleIdx="1" presStyleCnt="3"/>
      <dgm:spPr/>
      <dgm:t>
        <a:bodyPr/>
        <a:lstStyle/>
        <a:p>
          <a:endParaRPr kumimoji="1" lang="ja-JP" altLang="en-US"/>
        </a:p>
      </dgm:t>
    </dgm:pt>
    <dgm:pt modelId="{A43AE9AB-D48D-4F15-BBEA-35654FB6106D}" type="pres">
      <dgm:prSet presAssocID="{D2538C79-0464-4771-8430-0F0C18147DE7}" presName="spacerB" presStyleCnt="0"/>
      <dgm:spPr/>
    </dgm:pt>
    <dgm:pt modelId="{DA82A603-2408-4D4E-80BA-A677BC30CAE7}" type="pres">
      <dgm:prSet presAssocID="{8CBD2152-2362-4633-9E39-CB0162CAAAAD}" presName="node" presStyleLbl="node1" presStyleIdx="2" presStyleCnt="4" custScaleX="221052">
        <dgm:presLayoutVars>
          <dgm:bulletEnabled val="1"/>
        </dgm:presLayoutVars>
      </dgm:prSet>
      <dgm:spPr/>
      <dgm:t>
        <a:bodyPr/>
        <a:lstStyle/>
        <a:p>
          <a:endParaRPr kumimoji="1" lang="ja-JP" altLang="en-US"/>
        </a:p>
      </dgm:t>
    </dgm:pt>
    <dgm:pt modelId="{9C9E0379-ED6C-4DE6-9D80-11C61A329727}" type="pres">
      <dgm:prSet presAssocID="{41E2F817-C24B-4CC3-9925-D8DC2AD37AB4}" presName="sibTransLast" presStyleLbl="sibTrans2D1" presStyleIdx="2" presStyleCnt="3" custScaleX="132323" custScaleY="172285" custLinFactNeighborX="28910"/>
      <dgm:spPr/>
      <dgm:t>
        <a:bodyPr/>
        <a:lstStyle/>
        <a:p>
          <a:endParaRPr kumimoji="1" lang="ja-JP" altLang="en-US"/>
        </a:p>
      </dgm:t>
    </dgm:pt>
    <dgm:pt modelId="{A1E80A47-FB79-45BC-8FED-31DE1E8EED83}" type="pres">
      <dgm:prSet presAssocID="{41E2F817-C24B-4CC3-9925-D8DC2AD37AB4}" presName="connectorText" presStyleLbl="sibTrans2D1" presStyleIdx="2" presStyleCnt="3"/>
      <dgm:spPr/>
      <dgm:t>
        <a:bodyPr/>
        <a:lstStyle/>
        <a:p>
          <a:endParaRPr kumimoji="1" lang="ja-JP" altLang="en-US"/>
        </a:p>
      </dgm:t>
    </dgm:pt>
    <dgm:pt modelId="{D64F5CC0-7DAC-44E4-B815-B937E58B18D9}" type="pres">
      <dgm:prSet presAssocID="{41E2F817-C24B-4CC3-9925-D8DC2AD37AB4}" presName="lastNode" presStyleLbl="node1" presStyleIdx="3" presStyleCnt="4">
        <dgm:presLayoutVars>
          <dgm:bulletEnabled val="1"/>
        </dgm:presLayoutVars>
      </dgm:prSet>
      <dgm:spPr/>
      <dgm:t>
        <a:bodyPr/>
        <a:lstStyle/>
        <a:p>
          <a:endParaRPr kumimoji="1" lang="ja-JP" altLang="en-US"/>
        </a:p>
      </dgm:t>
    </dgm:pt>
  </dgm:ptLst>
  <dgm:cxnLst>
    <dgm:cxn modelId="{2A76ABD3-BE9B-499D-8944-4C82296FE8B2}" srcId="{41E2F817-C24B-4CC3-9925-D8DC2AD37AB4}" destId="{F87DCB52-8552-473D-A787-60EB56EBC743}" srcOrd="1" destOrd="0" parTransId="{B4A31F97-B760-47DF-95BD-02A8E66A1776}" sibTransId="{D2538C79-0464-4771-8430-0F0C18147DE7}"/>
    <dgm:cxn modelId="{ABB2F751-471C-4451-8CFE-A575922C6214}" type="presOf" srcId="{8CBD2152-2362-4633-9E39-CB0162CAAAAD}" destId="{DA82A603-2408-4D4E-80BA-A677BC30CAE7}" srcOrd="0" destOrd="0" presId="urn:microsoft.com/office/officeart/2005/8/layout/equation2"/>
    <dgm:cxn modelId="{09F3D07D-1EF6-4308-A38E-C5591C0409FA}" srcId="{41E2F817-C24B-4CC3-9925-D8DC2AD37AB4}" destId="{4749E72A-3528-4A02-9AD4-5339D5A48DEE}" srcOrd="0" destOrd="0" parTransId="{DA0B170B-4547-402D-B35E-A9E2D38472A8}" sibTransId="{15B16FC1-2D31-45E3-B33F-240651B9CD33}"/>
    <dgm:cxn modelId="{6D416FC5-D80D-469C-B657-22E8917F7CEE}" type="presOf" srcId="{3E70B505-9FBD-46CD-9CFA-89DADDEB7D6A}" destId="{A1E80A47-FB79-45BC-8FED-31DE1E8EED83}" srcOrd="1" destOrd="0" presId="urn:microsoft.com/office/officeart/2005/8/layout/equation2"/>
    <dgm:cxn modelId="{80478EB0-AB75-4A0D-8B1F-FBFF03B12BBD}" srcId="{41E2F817-C24B-4CC3-9925-D8DC2AD37AB4}" destId="{C3AB952C-3E7D-437D-A2CF-B3886D617C9A}" srcOrd="3" destOrd="0" parTransId="{988D3B65-960F-46D1-A57B-CE00BAA8D084}" sibTransId="{875D3C59-4D47-49A8-864B-7609E9F5B499}"/>
    <dgm:cxn modelId="{3AE497AA-63F7-4A2A-9EBB-DF226F7E8730}" srcId="{41E2F817-C24B-4CC3-9925-D8DC2AD37AB4}" destId="{8CBD2152-2362-4633-9E39-CB0162CAAAAD}" srcOrd="2" destOrd="0" parTransId="{F5D024D3-9533-4FA1-B0E3-A7717E5F7918}" sibTransId="{3E70B505-9FBD-46CD-9CFA-89DADDEB7D6A}"/>
    <dgm:cxn modelId="{35D57149-5BD6-4F50-A71D-5DC9267864B3}" type="presOf" srcId="{C3AB952C-3E7D-437D-A2CF-B3886D617C9A}" destId="{D64F5CC0-7DAC-44E4-B815-B937E58B18D9}" srcOrd="0" destOrd="0" presId="urn:microsoft.com/office/officeart/2005/8/layout/equation2"/>
    <dgm:cxn modelId="{BA23B2DC-D5C7-40A7-954B-AE7584A244D5}" type="presOf" srcId="{F87DCB52-8552-473D-A787-60EB56EBC743}" destId="{9C607CF5-EDE1-4865-888C-4044292AD39F}" srcOrd="0" destOrd="0" presId="urn:microsoft.com/office/officeart/2005/8/layout/equation2"/>
    <dgm:cxn modelId="{18817540-1A44-4826-BC0E-2C190C6D3539}" type="presOf" srcId="{D2538C79-0464-4771-8430-0F0C18147DE7}" destId="{DA78F60E-1B8B-48CC-944A-9A0DD98A93BC}" srcOrd="0" destOrd="0" presId="urn:microsoft.com/office/officeart/2005/8/layout/equation2"/>
    <dgm:cxn modelId="{25F5116E-F928-4A51-99E8-209546BD49D3}" type="presOf" srcId="{3E70B505-9FBD-46CD-9CFA-89DADDEB7D6A}" destId="{9C9E0379-ED6C-4DE6-9D80-11C61A329727}" srcOrd="0" destOrd="0" presId="urn:microsoft.com/office/officeart/2005/8/layout/equation2"/>
    <dgm:cxn modelId="{BE16F76C-BC91-4CD8-AE31-4A5571E047BB}" type="presOf" srcId="{41E2F817-C24B-4CC3-9925-D8DC2AD37AB4}" destId="{7EE0678E-9249-4DCD-A8E1-FB1689EC1306}" srcOrd="0" destOrd="0" presId="urn:microsoft.com/office/officeart/2005/8/layout/equation2"/>
    <dgm:cxn modelId="{11270167-80A0-4455-A973-F45DDB3743DE}" type="presOf" srcId="{4749E72A-3528-4A02-9AD4-5339D5A48DEE}" destId="{8A2E4381-29A7-4A9D-9BFC-6BECAEB9396E}" srcOrd="0" destOrd="0" presId="urn:microsoft.com/office/officeart/2005/8/layout/equation2"/>
    <dgm:cxn modelId="{2AB68E91-9C76-4E3E-B119-C56C102E7530}" type="presOf" srcId="{15B16FC1-2D31-45E3-B33F-240651B9CD33}" destId="{33D2B747-463B-4159-8419-F0C6E51D1C02}" srcOrd="0" destOrd="0" presId="urn:microsoft.com/office/officeart/2005/8/layout/equation2"/>
    <dgm:cxn modelId="{20251D77-9C3E-4858-80A9-D12DBEE30E0F}" type="presParOf" srcId="{7EE0678E-9249-4DCD-A8E1-FB1689EC1306}" destId="{80240B1E-FFC0-4786-AB23-D0A811C2C093}" srcOrd="0" destOrd="0" presId="urn:microsoft.com/office/officeart/2005/8/layout/equation2"/>
    <dgm:cxn modelId="{404FCB18-153B-44F1-8646-970118D977D8}" type="presParOf" srcId="{80240B1E-FFC0-4786-AB23-D0A811C2C093}" destId="{8A2E4381-29A7-4A9D-9BFC-6BECAEB9396E}" srcOrd="0" destOrd="0" presId="urn:microsoft.com/office/officeart/2005/8/layout/equation2"/>
    <dgm:cxn modelId="{864B5C47-D038-478F-81DA-C3CBD6096568}" type="presParOf" srcId="{80240B1E-FFC0-4786-AB23-D0A811C2C093}" destId="{CDD8B3B6-92D0-4B9A-9EB8-D06ED836172A}" srcOrd="1" destOrd="0" presId="urn:microsoft.com/office/officeart/2005/8/layout/equation2"/>
    <dgm:cxn modelId="{4904A1F9-4745-4311-BA1B-494C96A37617}" type="presParOf" srcId="{80240B1E-FFC0-4786-AB23-D0A811C2C093}" destId="{33D2B747-463B-4159-8419-F0C6E51D1C02}" srcOrd="2" destOrd="0" presId="urn:microsoft.com/office/officeart/2005/8/layout/equation2"/>
    <dgm:cxn modelId="{3C6F184C-F967-48BE-B45F-64AC762F946B}" type="presParOf" srcId="{80240B1E-FFC0-4786-AB23-D0A811C2C093}" destId="{2CE57ED5-C9DE-494C-A13B-5FAF6CD032E9}" srcOrd="3" destOrd="0" presId="urn:microsoft.com/office/officeart/2005/8/layout/equation2"/>
    <dgm:cxn modelId="{E98DE97B-928B-4A4D-A667-1FC350BA5DB3}" type="presParOf" srcId="{80240B1E-FFC0-4786-AB23-D0A811C2C093}" destId="{9C607CF5-EDE1-4865-888C-4044292AD39F}" srcOrd="4" destOrd="0" presId="urn:microsoft.com/office/officeart/2005/8/layout/equation2"/>
    <dgm:cxn modelId="{7853223C-0B50-4092-B672-0CF9E8C69BF7}" type="presParOf" srcId="{80240B1E-FFC0-4786-AB23-D0A811C2C093}" destId="{D89B6C72-27F1-449B-83ED-1B3647E49DA5}" srcOrd="5" destOrd="0" presId="urn:microsoft.com/office/officeart/2005/8/layout/equation2"/>
    <dgm:cxn modelId="{F497E6DC-EA65-4D80-824C-560C1431450F}" type="presParOf" srcId="{80240B1E-FFC0-4786-AB23-D0A811C2C093}" destId="{DA78F60E-1B8B-48CC-944A-9A0DD98A93BC}" srcOrd="6" destOrd="0" presId="urn:microsoft.com/office/officeart/2005/8/layout/equation2"/>
    <dgm:cxn modelId="{9CF68E13-E9BB-4E7A-B02D-CBDCBEB0C635}" type="presParOf" srcId="{80240B1E-FFC0-4786-AB23-D0A811C2C093}" destId="{A43AE9AB-D48D-4F15-BBEA-35654FB6106D}" srcOrd="7" destOrd="0" presId="urn:microsoft.com/office/officeart/2005/8/layout/equation2"/>
    <dgm:cxn modelId="{F238A826-BE4C-44D7-A3B2-A8636479F809}" type="presParOf" srcId="{80240B1E-FFC0-4786-AB23-D0A811C2C093}" destId="{DA82A603-2408-4D4E-80BA-A677BC30CAE7}" srcOrd="8" destOrd="0" presId="urn:microsoft.com/office/officeart/2005/8/layout/equation2"/>
    <dgm:cxn modelId="{5C8F3415-08AC-4561-96B9-295EBBF15457}" type="presParOf" srcId="{7EE0678E-9249-4DCD-A8E1-FB1689EC1306}" destId="{9C9E0379-ED6C-4DE6-9D80-11C61A329727}" srcOrd="1" destOrd="0" presId="urn:microsoft.com/office/officeart/2005/8/layout/equation2"/>
    <dgm:cxn modelId="{39ED5BC4-0873-4A1C-9C18-E861FD9BA654}" type="presParOf" srcId="{9C9E0379-ED6C-4DE6-9D80-11C61A329727}" destId="{A1E80A47-FB79-45BC-8FED-31DE1E8EED83}" srcOrd="0" destOrd="0" presId="urn:microsoft.com/office/officeart/2005/8/layout/equation2"/>
    <dgm:cxn modelId="{E88D0348-BAE0-4F78-94CC-0E17057631B6}" type="presParOf" srcId="{7EE0678E-9249-4DCD-A8E1-FB1689EC1306}" destId="{D64F5CC0-7DAC-44E4-B815-B937E58B18D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7A0C77-8B72-4AF7-A69E-2F629409D565}"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kumimoji="1" lang="ja-JP" altLang="en-US"/>
        </a:p>
      </dgm:t>
    </dgm:pt>
    <dgm:pt modelId="{7ED7B2B0-A688-4F3B-B1AE-EBF69505CE70}">
      <dgm:prSet phldrT="[テキスト]"/>
      <dgm:spPr/>
      <dgm:t>
        <a:bodyPr/>
        <a:lstStyle/>
        <a:p>
          <a:r>
            <a:rPr kumimoji="1" lang="ja-JP" altLang="en-US" b="1" dirty="0" smtClean="0"/>
            <a:t>農業</a:t>
          </a:r>
          <a:endParaRPr kumimoji="1" lang="ja-JP" altLang="en-US" b="1" dirty="0"/>
        </a:p>
      </dgm:t>
    </dgm:pt>
    <dgm:pt modelId="{FD62D17E-9007-4719-BA6A-25E6054796CD}" type="parTrans" cxnId="{766F0587-E3D9-44E3-8BB2-E60BF77CEEAA}">
      <dgm:prSet/>
      <dgm:spPr/>
      <dgm:t>
        <a:bodyPr/>
        <a:lstStyle/>
        <a:p>
          <a:endParaRPr kumimoji="1" lang="ja-JP" altLang="en-US"/>
        </a:p>
      </dgm:t>
    </dgm:pt>
    <dgm:pt modelId="{0656F3F9-E357-4DDE-B80D-CFF1EBCEB893}" type="sibTrans" cxnId="{766F0587-E3D9-44E3-8BB2-E60BF77CEEAA}">
      <dgm:prSet/>
      <dgm:spPr/>
      <dgm:t>
        <a:bodyPr/>
        <a:lstStyle/>
        <a:p>
          <a:endParaRPr kumimoji="1" lang="ja-JP" altLang="en-US"/>
        </a:p>
      </dgm:t>
    </dgm:pt>
    <dgm:pt modelId="{A6BD89FF-A5B0-4849-A49E-BFD289C38388}">
      <dgm:prSet phldrT="[テキスト]" custT="1"/>
      <dgm:spPr/>
      <dgm:t>
        <a:bodyPr/>
        <a:lstStyle/>
        <a:p>
          <a:pPr>
            <a:lnSpc>
              <a:spcPts val="2000"/>
            </a:lnSpc>
          </a:pP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滋賀県農業・水産業温暖化対策総合戦略</a:t>
          </a: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月策定）</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4A08C65-E4FD-4980-A963-E9A5F0F2E453}" type="parTrans" cxnId="{2692D361-9BE6-42BA-AD36-226A5091E82C}">
      <dgm:prSet/>
      <dgm:spPr/>
      <dgm:t>
        <a:bodyPr/>
        <a:lstStyle/>
        <a:p>
          <a:endParaRPr kumimoji="1" lang="ja-JP" altLang="en-US"/>
        </a:p>
      </dgm:t>
    </dgm:pt>
    <dgm:pt modelId="{17E33AAF-86A5-42FD-90D2-C4AB28472342}" type="sibTrans" cxnId="{2692D361-9BE6-42BA-AD36-226A5091E82C}">
      <dgm:prSet/>
      <dgm:spPr/>
      <dgm:t>
        <a:bodyPr/>
        <a:lstStyle/>
        <a:p>
          <a:endParaRPr kumimoji="1" lang="ja-JP" altLang="en-US"/>
        </a:p>
      </dgm:t>
    </dgm:pt>
    <dgm:pt modelId="{60E9C7A9-97A9-48C1-8D48-943616178EED}">
      <dgm:prSet phldrT="[テキスト]" custT="1"/>
      <dgm:spPr/>
      <dgm:t>
        <a:bodyPr/>
        <a:lstStyle/>
        <a:p>
          <a:pPr>
            <a:lnSpc>
              <a:spcPct val="90000"/>
            </a:lnSpc>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温暖化対応品種米　</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「みずかがみ」</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6857BCC6-727D-4745-A51E-6CDF8DA3BBC7}" type="parTrans" cxnId="{883FAF41-50CE-48BE-A1F6-013CEDC73691}">
      <dgm:prSet/>
      <dgm:spPr/>
      <dgm:t>
        <a:bodyPr/>
        <a:lstStyle/>
        <a:p>
          <a:endParaRPr kumimoji="1" lang="ja-JP" altLang="en-US"/>
        </a:p>
      </dgm:t>
    </dgm:pt>
    <dgm:pt modelId="{9E5B429C-27B6-484A-BB27-47BAD483AB3E}" type="sibTrans" cxnId="{883FAF41-50CE-48BE-A1F6-013CEDC73691}">
      <dgm:prSet/>
      <dgm:spPr/>
      <dgm:t>
        <a:bodyPr/>
        <a:lstStyle/>
        <a:p>
          <a:endParaRPr kumimoji="1" lang="ja-JP" altLang="en-US"/>
        </a:p>
      </dgm:t>
    </dgm:pt>
    <dgm:pt modelId="{508C3F49-0CBC-48A8-B080-2113870B32B4}">
      <dgm:prSet phldrT="[テキスト]"/>
      <dgm:spPr/>
      <dgm:t>
        <a:bodyPr/>
        <a:lstStyle/>
        <a:p>
          <a:r>
            <a:rPr kumimoji="1" lang="ja-JP" altLang="en-US" b="1" dirty="0" smtClean="0"/>
            <a:t>琵琶湖</a:t>
          </a:r>
          <a:endParaRPr kumimoji="1" lang="en-US" altLang="ja-JP" b="1" dirty="0" smtClean="0"/>
        </a:p>
      </dgm:t>
    </dgm:pt>
    <dgm:pt modelId="{8601FF62-5225-4C23-9674-46F90FE71D1D}" type="parTrans" cxnId="{FFF064C1-305D-49D0-A64E-749D7874F370}">
      <dgm:prSet/>
      <dgm:spPr/>
      <dgm:t>
        <a:bodyPr/>
        <a:lstStyle/>
        <a:p>
          <a:endParaRPr kumimoji="1" lang="ja-JP" altLang="en-US"/>
        </a:p>
      </dgm:t>
    </dgm:pt>
    <dgm:pt modelId="{C010F2EF-9AA8-46B9-BE8B-387298F7F300}" type="sibTrans" cxnId="{FFF064C1-305D-49D0-A64E-749D7874F370}">
      <dgm:prSet/>
      <dgm:spPr/>
      <dgm:t>
        <a:bodyPr/>
        <a:lstStyle/>
        <a:p>
          <a:endParaRPr kumimoji="1" lang="ja-JP" altLang="en-US"/>
        </a:p>
      </dgm:t>
    </dgm:pt>
    <dgm:pt modelId="{E3E4ED5B-E5E9-4719-B423-20C56890A2BF}">
      <dgm:prSet phldrT="[テキスト]" custT="1"/>
      <dgm:spPr/>
      <dgm:t>
        <a:bodyPr/>
        <a:lstStyle/>
        <a:p>
          <a:pPr>
            <a:lnSpc>
              <a:spcPts val="2000"/>
            </a:lnSpc>
            <a:spcAft>
              <a:spcPts val="1200"/>
            </a:spcAft>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環境省「気候変動による湖沼への影響評価・適応策検討会</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（委員として参加）</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、水温変化で起こる</a:t>
          </a: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冬季の全循環不全による、</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底層ＤＯ</a:t>
          </a:r>
          <a:r>
            <a:rPr kumimoji="1"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溶存酸素）の改善のための適応</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策について検討中</a:t>
          </a:r>
          <a:endPar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4EA83892-5D49-4FA3-BF94-6AB18642E3E4}" type="parTrans" cxnId="{9F2182F3-44FE-4D36-A7B7-5DFF6268A421}">
      <dgm:prSet/>
      <dgm:spPr/>
      <dgm:t>
        <a:bodyPr/>
        <a:lstStyle/>
        <a:p>
          <a:endParaRPr kumimoji="1" lang="ja-JP" altLang="en-US"/>
        </a:p>
      </dgm:t>
    </dgm:pt>
    <dgm:pt modelId="{5AD52A15-BBD8-4E61-9492-161CE1EDA08E}" type="sibTrans" cxnId="{9F2182F3-44FE-4D36-A7B7-5DFF6268A421}">
      <dgm:prSet/>
      <dgm:spPr/>
      <dgm:t>
        <a:bodyPr/>
        <a:lstStyle/>
        <a:p>
          <a:endParaRPr kumimoji="1" lang="ja-JP" altLang="en-US"/>
        </a:p>
      </dgm:t>
    </dgm:pt>
    <dgm:pt modelId="{F36BB070-2127-4C53-A839-C58A35369930}">
      <dgm:prSet phldrT="[テキスト]"/>
      <dgm:spPr/>
      <dgm:t>
        <a:bodyPr/>
        <a:lstStyle/>
        <a:p>
          <a:r>
            <a:rPr kumimoji="1" lang="ja-JP" altLang="en-US" b="1" dirty="0" smtClean="0"/>
            <a:t>自然災害</a:t>
          </a:r>
          <a:endParaRPr kumimoji="1" lang="en-US" altLang="ja-JP" b="1" dirty="0" smtClean="0"/>
        </a:p>
        <a:p>
          <a:r>
            <a:rPr kumimoji="1" lang="ja-JP" altLang="en-US" b="1" dirty="0" smtClean="0"/>
            <a:t>（流域治水）</a:t>
          </a:r>
          <a:endParaRPr kumimoji="1" lang="ja-JP" altLang="en-US" b="1" dirty="0"/>
        </a:p>
      </dgm:t>
    </dgm:pt>
    <dgm:pt modelId="{B699D23E-0B35-4E31-A981-04EC25F654D1}" type="parTrans" cxnId="{7099D458-794B-49D8-A59D-78BFA3310CB1}">
      <dgm:prSet/>
      <dgm:spPr/>
      <dgm:t>
        <a:bodyPr/>
        <a:lstStyle/>
        <a:p>
          <a:endParaRPr kumimoji="1" lang="ja-JP" altLang="en-US"/>
        </a:p>
      </dgm:t>
    </dgm:pt>
    <dgm:pt modelId="{D7839A31-BE39-4B14-BACA-32DD4754A270}" type="sibTrans" cxnId="{7099D458-794B-49D8-A59D-78BFA3310CB1}">
      <dgm:prSet/>
      <dgm:spPr/>
      <dgm:t>
        <a:bodyPr/>
        <a:lstStyle/>
        <a:p>
          <a:endParaRPr kumimoji="1" lang="ja-JP" altLang="en-US"/>
        </a:p>
      </dgm:t>
    </dgm:pt>
    <dgm:pt modelId="{6D309C9B-973E-4348-8276-7EEAA7DD89AE}">
      <dgm:prSet phldrT="[テキスト]" custT="1"/>
      <dgm:spPr/>
      <dgm:t>
        <a:bodyPr/>
        <a:lstStyle/>
        <a:p>
          <a:pPr>
            <a:lnSpc>
              <a:spcPts val="1900"/>
            </a:lnSpc>
            <a:spcAft>
              <a:spcPts val="1200"/>
            </a:spcAft>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流域治水条例策定し、リスクの評価に基づく治水政策</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（リスクベースの適応策）</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を実現</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B2FACD20-9824-4240-88BC-25BC27777764}" type="parTrans" cxnId="{E5EF5CE4-93B8-4D63-9E4F-1DD082D5697A}">
      <dgm:prSet/>
      <dgm:spPr/>
      <dgm:t>
        <a:bodyPr/>
        <a:lstStyle/>
        <a:p>
          <a:endParaRPr kumimoji="1" lang="ja-JP" altLang="en-US"/>
        </a:p>
      </dgm:t>
    </dgm:pt>
    <dgm:pt modelId="{0506048C-A7EE-45CD-8F09-8A75E4E1B1D2}" type="sibTrans" cxnId="{E5EF5CE4-93B8-4D63-9E4F-1DD082D5697A}">
      <dgm:prSet/>
      <dgm:spPr/>
      <dgm:t>
        <a:bodyPr/>
        <a:lstStyle/>
        <a:p>
          <a:endParaRPr kumimoji="1" lang="ja-JP" altLang="en-US"/>
        </a:p>
      </dgm:t>
    </dgm:pt>
    <dgm:pt modelId="{0D88648F-3591-4D5C-8243-B5D9A69BA9B3}">
      <dgm:prSet phldrT="[テキスト]" custT="1"/>
      <dgm:spPr/>
      <dgm:t>
        <a:bodyPr/>
        <a:lstStyle/>
        <a:p>
          <a:pPr>
            <a:lnSpc>
              <a:spcPts val="2000"/>
            </a:lnSpc>
            <a:spcAft>
              <a:spcPct val="15000"/>
            </a:spcAft>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地先の安全度マップ（水害リスク情報）等を活用して、</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政府</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の適応計画に記載（国交省）の</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内容も実施できている。</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F187AE2A-F344-452E-8212-EF0CA284F96D}" type="parTrans" cxnId="{9BA051F0-CFA9-44F8-B082-C4D00477FC6F}">
      <dgm:prSet/>
      <dgm:spPr/>
      <dgm:t>
        <a:bodyPr/>
        <a:lstStyle/>
        <a:p>
          <a:endParaRPr kumimoji="1" lang="ja-JP" altLang="en-US"/>
        </a:p>
      </dgm:t>
    </dgm:pt>
    <dgm:pt modelId="{7F82445E-81A4-44F3-82DD-1A744D5A10D2}" type="sibTrans" cxnId="{9BA051F0-CFA9-44F8-B082-C4D00477FC6F}">
      <dgm:prSet/>
      <dgm:spPr/>
      <dgm:t>
        <a:bodyPr/>
        <a:lstStyle/>
        <a:p>
          <a:endParaRPr kumimoji="1" lang="ja-JP" altLang="en-US"/>
        </a:p>
      </dgm:t>
    </dgm:pt>
    <dgm:pt modelId="{5D2CA287-7214-42A5-8BF8-A56C443895D0}">
      <dgm:prSet phldrT="[テキスト]" custT="1"/>
      <dgm:spPr/>
      <dgm:t>
        <a:bodyPr/>
        <a:lstStyle/>
        <a:p>
          <a:pPr>
            <a:lnSpc>
              <a:spcPct val="90000"/>
            </a:lnSpc>
          </a:pP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5D0A3A00-DBDB-49A1-94A8-39DE6ED2386A}" type="parTrans" cxnId="{73A31CC5-B215-4C92-ACB7-C3D1648FC164}">
      <dgm:prSet/>
      <dgm:spPr/>
      <dgm:t>
        <a:bodyPr/>
        <a:lstStyle/>
        <a:p>
          <a:endParaRPr kumimoji="1" lang="ja-JP" altLang="en-US"/>
        </a:p>
      </dgm:t>
    </dgm:pt>
    <dgm:pt modelId="{1C0660B9-07A0-4D7D-9DF8-5BE5DF1D5E97}" type="sibTrans" cxnId="{73A31CC5-B215-4C92-ACB7-C3D1648FC164}">
      <dgm:prSet/>
      <dgm:spPr/>
      <dgm:t>
        <a:bodyPr/>
        <a:lstStyle/>
        <a:p>
          <a:endParaRPr kumimoji="1" lang="ja-JP" altLang="en-US"/>
        </a:p>
      </dgm:t>
    </dgm:pt>
    <dgm:pt modelId="{BA7300C2-5B1B-4EDA-A3AD-AA8E32AEE483}" type="pres">
      <dgm:prSet presAssocID="{C87A0C77-8B72-4AF7-A69E-2F629409D565}" presName="Name0" presStyleCnt="0">
        <dgm:presLayoutVars>
          <dgm:dir/>
          <dgm:animLvl val="lvl"/>
          <dgm:resizeHandles val="exact"/>
        </dgm:presLayoutVars>
      </dgm:prSet>
      <dgm:spPr/>
      <dgm:t>
        <a:bodyPr/>
        <a:lstStyle/>
        <a:p>
          <a:endParaRPr kumimoji="1" lang="ja-JP" altLang="en-US"/>
        </a:p>
      </dgm:t>
    </dgm:pt>
    <dgm:pt modelId="{6232F95A-658A-4BDE-8521-0CB547764691}" type="pres">
      <dgm:prSet presAssocID="{7ED7B2B0-A688-4F3B-B1AE-EBF69505CE70}" presName="linNode" presStyleCnt="0"/>
      <dgm:spPr/>
    </dgm:pt>
    <dgm:pt modelId="{CD572561-CC8F-4000-A185-8677B2D71D2C}" type="pres">
      <dgm:prSet presAssocID="{7ED7B2B0-A688-4F3B-B1AE-EBF69505CE70}" presName="parentText" presStyleLbl="node1" presStyleIdx="0" presStyleCnt="3" custScaleX="99296" custScaleY="36366">
        <dgm:presLayoutVars>
          <dgm:chMax val="1"/>
          <dgm:bulletEnabled val="1"/>
        </dgm:presLayoutVars>
      </dgm:prSet>
      <dgm:spPr/>
      <dgm:t>
        <a:bodyPr/>
        <a:lstStyle/>
        <a:p>
          <a:endParaRPr kumimoji="1" lang="ja-JP" altLang="en-US"/>
        </a:p>
      </dgm:t>
    </dgm:pt>
    <dgm:pt modelId="{7985F48B-6C3E-42A4-B3A4-A056673FC24E}" type="pres">
      <dgm:prSet presAssocID="{7ED7B2B0-A688-4F3B-B1AE-EBF69505CE70}" presName="descendantText" presStyleLbl="alignAccFollowNode1" presStyleIdx="0" presStyleCnt="3" custScaleX="144369" custScaleY="53406">
        <dgm:presLayoutVars>
          <dgm:bulletEnabled val="1"/>
        </dgm:presLayoutVars>
      </dgm:prSet>
      <dgm:spPr/>
      <dgm:t>
        <a:bodyPr/>
        <a:lstStyle/>
        <a:p>
          <a:endParaRPr kumimoji="1" lang="ja-JP" altLang="en-US"/>
        </a:p>
      </dgm:t>
    </dgm:pt>
    <dgm:pt modelId="{2792CF7F-A4D4-4524-B1E4-29F2305D93C8}" type="pres">
      <dgm:prSet presAssocID="{0656F3F9-E357-4DDE-B80D-CFF1EBCEB893}" presName="sp" presStyleCnt="0"/>
      <dgm:spPr/>
    </dgm:pt>
    <dgm:pt modelId="{61B08112-1217-4174-A8B2-5951FE872FFE}" type="pres">
      <dgm:prSet presAssocID="{508C3F49-0CBC-48A8-B080-2113870B32B4}" presName="linNode" presStyleCnt="0"/>
      <dgm:spPr/>
    </dgm:pt>
    <dgm:pt modelId="{3B8BD1A9-A07B-4708-9628-BF9981382909}" type="pres">
      <dgm:prSet presAssocID="{508C3F49-0CBC-48A8-B080-2113870B32B4}" presName="parentText" presStyleLbl="node1" presStyleIdx="1" presStyleCnt="3" custScaleX="99296" custScaleY="36366">
        <dgm:presLayoutVars>
          <dgm:chMax val="1"/>
          <dgm:bulletEnabled val="1"/>
        </dgm:presLayoutVars>
      </dgm:prSet>
      <dgm:spPr/>
      <dgm:t>
        <a:bodyPr/>
        <a:lstStyle/>
        <a:p>
          <a:endParaRPr kumimoji="1" lang="ja-JP" altLang="en-US"/>
        </a:p>
      </dgm:t>
    </dgm:pt>
    <dgm:pt modelId="{FB93F2F1-9561-4BA4-B9E5-CF67C9806B2C}" type="pres">
      <dgm:prSet presAssocID="{508C3F49-0CBC-48A8-B080-2113870B32B4}" presName="descendantText" presStyleLbl="alignAccFollowNode1" presStyleIdx="1" presStyleCnt="3" custScaleX="144369" custScaleY="53406" custLinFactNeighborX="5029" custLinFactNeighborY="-572">
        <dgm:presLayoutVars>
          <dgm:bulletEnabled val="1"/>
        </dgm:presLayoutVars>
      </dgm:prSet>
      <dgm:spPr/>
      <dgm:t>
        <a:bodyPr/>
        <a:lstStyle/>
        <a:p>
          <a:endParaRPr kumimoji="1" lang="ja-JP" altLang="en-US"/>
        </a:p>
      </dgm:t>
    </dgm:pt>
    <dgm:pt modelId="{55AF77BC-6DAB-4F8E-87CC-50466E10C46B}" type="pres">
      <dgm:prSet presAssocID="{C010F2EF-9AA8-46B9-BE8B-387298F7F300}" presName="sp" presStyleCnt="0"/>
      <dgm:spPr/>
    </dgm:pt>
    <dgm:pt modelId="{466D70E5-7CA8-449E-9A93-2DA576606C7C}" type="pres">
      <dgm:prSet presAssocID="{F36BB070-2127-4C53-A839-C58A35369930}" presName="linNode" presStyleCnt="0"/>
      <dgm:spPr/>
    </dgm:pt>
    <dgm:pt modelId="{52349F77-EA27-4F4C-91B7-3F803E4BA813}" type="pres">
      <dgm:prSet presAssocID="{F36BB070-2127-4C53-A839-C58A35369930}" presName="parentText" presStyleLbl="node1" presStyleIdx="2" presStyleCnt="3" custScaleX="99296" custScaleY="36366">
        <dgm:presLayoutVars>
          <dgm:chMax val="1"/>
          <dgm:bulletEnabled val="1"/>
        </dgm:presLayoutVars>
      </dgm:prSet>
      <dgm:spPr/>
      <dgm:t>
        <a:bodyPr/>
        <a:lstStyle/>
        <a:p>
          <a:endParaRPr kumimoji="1" lang="ja-JP" altLang="en-US"/>
        </a:p>
      </dgm:t>
    </dgm:pt>
    <dgm:pt modelId="{3B461D18-3BA6-44F0-B131-8042E20C4CDF}" type="pres">
      <dgm:prSet presAssocID="{F36BB070-2127-4C53-A839-C58A35369930}" presName="descendantText" presStyleLbl="alignAccFollowNode1" presStyleIdx="2" presStyleCnt="3" custScaleX="144369" custScaleY="53406" custLinFactNeighborX="-1924">
        <dgm:presLayoutVars>
          <dgm:bulletEnabled val="1"/>
        </dgm:presLayoutVars>
      </dgm:prSet>
      <dgm:spPr/>
      <dgm:t>
        <a:bodyPr/>
        <a:lstStyle/>
        <a:p>
          <a:endParaRPr kumimoji="1" lang="ja-JP" altLang="en-US"/>
        </a:p>
      </dgm:t>
    </dgm:pt>
  </dgm:ptLst>
  <dgm:cxnLst>
    <dgm:cxn modelId="{73A31CC5-B215-4C92-ACB7-C3D1648FC164}" srcId="{7ED7B2B0-A688-4F3B-B1AE-EBF69505CE70}" destId="{5D2CA287-7214-42A5-8BF8-A56C443895D0}" srcOrd="1" destOrd="0" parTransId="{5D0A3A00-DBDB-49A1-94A8-39DE6ED2386A}" sibTransId="{1C0660B9-07A0-4D7D-9DF8-5BE5DF1D5E97}"/>
    <dgm:cxn modelId="{9F2182F3-44FE-4D36-A7B7-5DFF6268A421}" srcId="{508C3F49-0CBC-48A8-B080-2113870B32B4}" destId="{E3E4ED5B-E5E9-4719-B423-20C56890A2BF}" srcOrd="0" destOrd="0" parTransId="{4EA83892-5D49-4FA3-BF94-6AB18642E3E4}" sibTransId="{5AD52A15-BBD8-4E61-9492-161CE1EDA08E}"/>
    <dgm:cxn modelId="{3C23B89D-FDAD-43B9-A2CC-B991CA639A52}" type="presOf" srcId="{5D2CA287-7214-42A5-8BF8-A56C443895D0}" destId="{7985F48B-6C3E-42A4-B3A4-A056673FC24E}" srcOrd="0" destOrd="1" presId="urn:microsoft.com/office/officeart/2005/8/layout/vList5"/>
    <dgm:cxn modelId="{FBC5E0D8-A3DC-493A-B7F6-019AD1F844B6}" type="presOf" srcId="{C87A0C77-8B72-4AF7-A69E-2F629409D565}" destId="{BA7300C2-5B1B-4EDA-A3AD-AA8E32AEE483}" srcOrd="0" destOrd="0" presId="urn:microsoft.com/office/officeart/2005/8/layout/vList5"/>
    <dgm:cxn modelId="{1405BDE5-D7E7-4F56-8F45-FD7CDA48947A}" type="presOf" srcId="{508C3F49-0CBC-48A8-B080-2113870B32B4}" destId="{3B8BD1A9-A07B-4708-9628-BF9981382909}" srcOrd="0" destOrd="0" presId="urn:microsoft.com/office/officeart/2005/8/layout/vList5"/>
    <dgm:cxn modelId="{45C9AB10-B8D6-4F5F-BCE7-24C16522C32F}" type="presOf" srcId="{F36BB070-2127-4C53-A839-C58A35369930}" destId="{52349F77-EA27-4F4C-91B7-3F803E4BA813}" srcOrd="0" destOrd="0" presId="urn:microsoft.com/office/officeart/2005/8/layout/vList5"/>
    <dgm:cxn modelId="{766F0587-E3D9-44E3-8BB2-E60BF77CEEAA}" srcId="{C87A0C77-8B72-4AF7-A69E-2F629409D565}" destId="{7ED7B2B0-A688-4F3B-B1AE-EBF69505CE70}" srcOrd="0" destOrd="0" parTransId="{FD62D17E-9007-4719-BA6A-25E6054796CD}" sibTransId="{0656F3F9-E357-4DDE-B80D-CFF1EBCEB893}"/>
    <dgm:cxn modelId="{9ADFC443-B015-477A-84CB-20D2D99C25A4}" type="presOf" srcId="{A6BD89FF-A5B0-4849-A49E-BFD289C38388}" destId="{7985F48B-6C3E-42A4-B3A4-A056673FC24E}" srcOrd="0" destOrd="0" presId="urn:microsoft.com/office/officeart/2005/8/layout/vList5"/>
    <dgm:cxn modelId="{C37009A6-7EE9-49C7-886A-746B4088C063}" type="presOf" srcId="{60E9C7A9-97A9-48C1-8D48-943616178EED}" destId="{7985F48B-6C3E-42A4-B3A4-A056673FC24E}" srcOrd="0" destOrd="2" presId="urn:microsoft.com/office/officeart/2005/8/layout/vList5"/>
    <dgm:cxn modelId="{7099D458-794B-49D8-A59D-78BFA3310CB1}" srcId="{C87A0C77-8B72-4AF7-A69E-2F629409D565}" destId="{F36BB070-2127-4C53-A839-C58A35369930}" srcOrd="2" destOrd="0" parTransId="{B699D23E-0B35-4E31-A981-04EC25F654D1}" sibTransId="{D7839A31-BE39-4B14-BACA-32DD4754A270}"/>
    <dgm:cxn modelId="{E5EF5CE4-93B8-4D63-9E4F-1DD082D5697A}" srcId="{F36BB070-2127-4C53-A839-C58A35369930}" destId="{6D309C9B-973E-4348-8276-7EEAA7DD89AE}" srcOrd="0" destOrd="0" parTransId="{B2FACD20-9824-4240-88BC-25BC27777764}" sibTransId="{0506048C-A7EE-45CD-8F09-8A75E4E1B1D2}"/>
    <dgm:cxn modelId="{FFF064C1-305D-49D0-A64E-749D7874F370}" srcId="{C87A0C77-8B72-4AF7-A69E-2F629409D565}" destId="{508C3F49-0CBC-48A8-B080-2113870B32B4}" srcOrd="1" destOrd="0" parTransId="{8601FF62-5225-4C23-9674-46F90FE71D1D}" sibTransId="{C010F2EF-9AA8-46B9-BE8B-387298F7F300}"/>
    <dgm:cxn modelId="{0E892611-2404-4678-88AA-465219AB0BE8}" type="presOf" srcId="{7ED7B2B0-A688-4F3B-B1AE-EBF69505CE70}" destId="{CD572561-CC8F-4000-A185-8677B2D71D2C}" srcOrd="0" destOrd="0" presId="urn:microsoft.com/office/officeart/2005/8/layout/vList5"/>
    <dgm:cxn modelId="{2E99DE69-5C44-47BB-9FCF-B4FEF59F425D}" type="presOf" srcId="{E3E4ED5B-E5E9-4719-B423-20C56890A2BF}" destId="{FB93F2F1-9561-4BA4-B9E5-CF67C9806B2C}" srcOrd="0" destOrd="0" presId="urn:microsoft.com/office/officeart/2005/8/layout/vList5"/>
    <dgm:cxn modelId="{02D5D205-9F2D-42C4-B220-8CFCB71ADE1B}" type="presOf" srcId="{0D88648F-3591-4D5C-8243-B5D9A69BA9B3}" destId="{3B461D18-3BA6-44F0-B131-8042E20C4CDF}" srcOrd="0" destOrd="1" presId="urn:microsoft.com/office/officeart/2005/8/layout/vList5"/>
    <dgm:cxn modelId="{A1780D5F-D365-4EFC-9ABB-0C56A8E53C02}" type="presOf" srcId="{6D309C9B-973E-4348-8276-7EEAA7DD89AE}" destId="{3B461D18-3BA6-44F0-B131-8042E20C4CDF}" srcOrd="0" destOrd="0" presId="urn:microsoft.com/office/officeart/2005/8/layout/vList5"/>
    <dgm:cxn modelId="{9BA051F0-CFA9-44F8-B082-C4D00477FC6F}" srcId="{F36BB070-2127-4C53-A839-C58A35369930}" destId="{0D88648F-3591-4D5C-8243-B5D9A69BA9B3}" srcOrd="1" destOrd="0" parTransId="{F187AE2A-F344-452E-8212-EF0CA284F96D}" sibTransId="{7F82445E-81A4-44F3-82DD-1A744D5A10D2}"/>
    <dgm:cxn modelId="{883FAF41-50CE-48BE-A1F6-013CEDC73691}" srcId="{7ED7B2B0-A688-4F3B-B1AE-EBF69505CE70}" destId="{60E9C7A9-97A9-48C1-8D48-943616178EED}" srcOrd="2" destOrd="0" parTransId="{6857BCC6-727D-4745-A51E-6CDF8DA3BBC7}" sibTransId="{9E5B429C-27B6-484A-BB27-47BAD483AB3E}"/>
    <dgm:cxn modelId="{2692D361-9BE6-42BA-AD36-226A5091E82C}" srcId="{7ED7B2B0-A688-4F3B-B1AE-EBF69505CE70}" destId="{A6BD89FF-A5B0-4849-A49E-BFD289C38388}" srcOrd="0" destOrd="0" parTransId="{64A08C65-E4FD-4980-A963-E9A5F0F2E453}" sibTransId="{17E33AAF-86A5-42FD-90D2-C4AB28472342}"/>
    <dgm:cxn modelId="{C2466A71-371B-4962-9D6F-7E8A47455849}" type="presParOf" srcId="{BA7300C2-5B1B-4EDA-A3AD-AA8E32AEE483}" destId="{6232F95A-658A-4BDE-8521-0CB547764691}" srcOrd="0" destOrd="0" presId="urn:microsoft.com/office/officeart/2005/8/layout/vList5"/>
    <dgm:cxn modelId="{C88A07E4-0DF4-4670-B1A6-F64CD50AA565}" type="presParOf" srcId="{6232F95A-658A-4BDE-8521-0CB547764691}" destId="{CD572561-CC8F-4000-A185-8677B2D71D2C}" srcOrd="0" destOrd="0" presId="urn:microsoft.com/office/officeart/2005/8/layout/vList5"/>
    <dgm:cxn modelId="{80A67267-6616-4428-BA74-93C88DFFE110}" type="presParOf" srcId="{6232F95A-658A-4BDE-8521-0CB547764691}" destId="{7985F48B-6C3E-42A4-B3A4-A056673FC24E}" srcOrd="1" destOrd="0" presId="urn:microsoft.com/office/officeart/2005/8/layout/vList5"/>
    <dgm:cxn modelId="{F48C04B6-D3EC-4540-8DAE-932B11F98A06}" type="presParOf" srcId="{BA7300C2-5B1B-4EDA-A3AD-AA8E32AEE483}" destId="{2792CF7F-A4D4-4524-B1E4-29F2305D93C8}" srcOrd="1" destOrd="0" presId="urn:microsoft.com/office/officeart/2005/8/layout/vList5"/>
    <dgm:cxn modelId="{80D65488-5F15-411B-95B0-6DC24E08CCE8}" type="presParOf" srcId="{BA7300C2-5B1B-4EDA-A3AD-AA8E32AEE483}" destId="{61B08112-1217-4174-A8B2-5951FE872FFE}" srcOrd="2" destOrd="0" presId="urn:microsoft.com/office/officeart/2005/8/layout/vList5"/>
    <dgm:cxn modelId="{678740EE-725C-4542-847C-3990C9DC65A9}" type="presParOf" srcId="{61B08112-1217-4174-A8B2-5951FE872FFE}" destId="{3B8BD1A9-A07B-4708-9628-BF9981382909}" srcOrd="0" destOrd="0" presId="urn:microsoft.com/office/officeart/2005/8/layout/vList5"/>
    <dgm:cxn modelId="{F364CB96-E45B-4094-89AB-7238A4BF24D4}" type="presParOf" srcId="{61B08112-1217-4174-A8B2-5951FE872FFE}" destId="{FB93F2F1-9561-4BA4-B9E5-CF67C9806B2C}" srcOrd="1" destOrd="0" presId="urn:microsoft.com/office/officeart/2005/8/layout/vList5"/>
    <dgm:cxn modelId="{F27FA370-5A34-4280-AAA1-4307B577D7BB}" type="presParOf" srcId="{BA7300C2-5B1B-4EDA-A3AD-AA8E32AEE483}" destId="{55AF77BC-6DAB-4F8E-87CC-50466E10C46B}" srcOrd="3" destOrd="0" presId="urn:microsoft.com/office/officeart/2005/8/layout/vList5"/>
    <dgm:cxn modelId="{FC5AEC3D-C07D-4F3F-937A-C9021B5EE30C}" type="presParOf" srcId="{BA7300C2-5B1B-4EDA-A3AD-AA8E32AEE483}" destId="{466D70E5-7CA8-449E-9A93-2DA576606C7C}" srcOrd="4" destOrd="0" presId="urn:microsoft.com/office/officeart/2005/8/layout/vList5"/>
    <dgm:cxn modelId="{3CF36BC0-E503-46F2-95A3-087A893066FA}" type="presParOf" srcId="{466D70E5-7CA8-449E-9A93-2DA576606C7C}" destId="{52349F77-EA27-4F4C-91B7-3F803E4BA813}" srcOrd="0" destOrd="0" presId="urn:microsoft.com/office/officeart/2005/8/layout/vList5"/>
    <dgm:cxn modelId="{F42D952B-9C64-4F24-89B9-029E2D131A06}" type="presParOf" srcId="{466D70E5-7CA8-449E-9A93-2DA576606C7C}" destId="{3B461D18-3BA6-44F0-B131-8042E20C4CD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5F732-4A7F-4A0D-B06F-1E011F2EA492}" type="doc">
      <dgm:prSet loTypeId="urn:microsoft.com/office/officeart/2005/8/layout/equation1" loCatId="process" qsTypeId="urn:microsoft.com/office/officeart/2005/8/quickstyle/simple3" qsCatId="simple" csTypeId="urn:microsoft.com/office/officeart/2005/8/colors/colorful5" csCatId="colorful" phldr="1"/>
      <dgm:spPr/>
    </dgm:pt>
    <dgm:pt modelId="{0759F1EC-4B09-4845-B9D4-B9FBD54A8C56}">
      <dgm:prSet phldrT="[テキスト]"/>
      <dgm:spPr/>
      <dgm:t>
        <a:bodyPr/>
        <a:lstStyle/>
        <a:p>
          <a:r>
            <a:rPr kumimoji="1" lang="ja-JP" altLang="en-US" b="1" dirty="0" smtClean="0"/>
            <a:t>気候の変動</a:t>
          </a:r>
          <a:endParaRPr kumimoji="1" lang="ja-JP" altLang="en-US" b="1" dirty="0"/>
        </a:p>
      </dgm:t>
    </dgm:pt>
    <dgm:pt modelId="{9949C2DC-135B-4428-97E3-EA5F843BF725}" type="parTrans" cxnId="{51BDF44A-A947-43FC-91A6-0FB83F1BDE9F}">
      <dgm:prSet/>
      <dgm:spPr/>
      <dgm:t>
        <a:bodyPr/>
        <a:lstStyle/>
        <a:p>
          <a:endParaRPr kumimoji="1" lang="ja-JP" altLang="en-US"/>
        </a:p>
      </dgm:t>
    </dgm:pt>
    <dgm:pt modelId="{483F9913-6C06-4DB5-A6A1-7974D6405427}" type="sibTrans" cxnId="{51BDF44A-A947-43FC-91A6-0FB83F1BDE9F}">
      <dgm:prSet/>
      <dgm:spPr/>
      <dgm:t>
        <a:bodyPr/>
        <a:lstStyle/>
        <a:p>
          <a:endParaRPr kumimoji="1" lang="ja-JP" altLang="en-US"/>
        </a:p>
      </dgm:t>
    </dgm:pt>
    <dgm:pt modelId="{4D9EE904-6F7C-44EE-B318-633FB428480E}">
      <dgm:prSet phldrT="[テキスト]"/>
      <dgm:spPr/>
      <dgm:t>
        <a:bodyPr/>
        <a:lstStyle/>
        <a:p>
          <a:r>
            <a:rPr kumimoji="1" lang="ja-JP" altLang="en-US" b="1" dirty="0" smtClean="0">
              <a:solidFill>
                <a:srgbClr val="FF0000"/>
              </a:solidFill>
              <a:effectLst/>
            </a:rPr>
            <a:t>社会的・経済的な要因</a:t>
          </a:r>
          <a:endParaRPr kumimoji="1" lang="ja-JP" altLang="en-US" b="1" dirty="0">
            <a:solidFill>
              <a:srgbClr val="FF0000"/>
            </a:solidFill>
            <a:effectLst/>
          </a:endParaRPr>
        </a:p>
      </dgm:t>
    </dgm:pt>
    <dgm:pt modelId="{2BCEA384-A196-48FC-8936-11FEB39D04F1}" type="parTrans" cxnId="{09B608AA-7B18-49D9-B5D8-33150FB9060E}">
      <dgm:prSet/>
      <dgm:spPr/>
      <dgm:t>
        <a:bodyPr/>
        <a:lstStyle/>
        <a:p>
          <a:endParaRPr kumimoji="1" lang="ja-JP" altLang="en-US"/>
        </a:p>
      </dgm:t>
    </dgm:pt>
    <dgm:pt modelId="{6542A3E0-DC48-41CC-8834-FDAAD88B1A10}" type="sibTrans" cxnId="{09B608AA-7B18-49D9-B5D8-33150FB9060E}">
      <dgm:prSet/>
      <dgm:spPr/>
      <dgm:t>
        <a:bodyPr/>
        <a:lstStyle/>
        <a:p>
          <a:endParaRPr kumimoji="1" lang="ja-JP" altLang="en-US"/>
        </a:p>
      </dgm:t>
    </dgm:pt>
    <dgm:pt modelId="{903FA107-C643-4317-A7B3-01E928AA3981}">
      <dgm:prSet phldrT="[テキスト]"/>
      <dgm:spPr/>
      <dgm:t>
        <a:bodyPr/>
        <a:lstStyle/>
        <a:p>
          <a:r>
            <a:rPr kumimoji="1" lang="ja-JP" altLang="en-US" b="1" dirty="0" smtClean="0"/>
            <a:t>気候変動の影響</a:t>
          </a:r>
          <a:endParaRPr kumimoji="1" lang="ja-JP" altLang="en-US" b="1" dirty="0"/>
        </a:p>
      </dgm:t>
    </dgm:pt>
    <dgm:pt modelId="{E715C6F5-C3FC-4E8B-9B70-930FB4E7FB0E}" type="parTrans" cxnId="{A746757B-B2FF-4B20-990B-9471E155EA50}">
      <dgm:prSet/>
      <dgm:spPr/>
      <dgm:t>
        <a:bodyPr/>
        <a:lstStyle/>
        <a:p>
          <a:endParaRPr kumimoji="1" lang="ja-JP" altLang="en-US"/>
        </a:p>
      </dgm:t>
    </dgm:pt>
    <dgm:pt modelId="{26F30F8F-C182-42A1-8A1F-22BF906E7726}" type="sibTrans" cxnId="{A746757B-B2FF-4B20-990B-9471E155EA50}">
      <dgm:prSet/>
      <dgm:spPr/>
      <dgm:t>
        <a:bodyPr/>
        <a:lstStyle/>
        <a:p>
          <a:endParaRPr kumimoji="1" lang="ja-JP" altLang="en-US"/>
        </a:p>
      </dgm:t>
    </dgm:pt>
    <dgm:pt modelId="{8F20181F-0891-4C61-A715-212EDBB36670}" type="pres">
      <dgm:prSet presAssocID="{0735F732-4A7F-4A0D-B06F-1E011F2EA492}" presName="linearFlow" presStyleCnt="0">
        <dgm:presLayoutVars>
          <dgm:dir/>
          <dgm:resizeHandles val="exact"/>
        </dgm:presLayoutVars>
      </dgm:prSet>
      <dgm:spPr/>
    </dgm:pt>
    <dgm:pt modelId="{00EBF788-0735-45CA-87BD-BF785916414D}" type="pres">
      <dgm:prSet presAssocID="{0759F1EC-4B09-4845-B9D4-B9FBD54A8C56}" presName="node" presStyleLbl="node1" presStyleIdx="0" presStyleCnt="3" custScaleX="182446">
        <dgm:presLayoutVars>
          <dgm:bulletEnabled val="1"/>
        </dgm:presLayoutVars>
      </dgm:prSet>
      <dgm:spPr/>
      <dgm:t>
        <a:bodyPr/>
        <a:lstStyle/>
        <a:p>
          <a:endParaRPr kumimoji="1" lang="ja-JP" altLang="en-US"/>
        </a:p>
      </dgm:t>
    </dgm:pt>
    <dgm:pt modelId="{DA7C7ECB-5A80-4255-87E6-CB1CA59D2096}" type="pres">
      <dgm:prSet presAssocID="{483F9913-6C06-4DB5-A6A1-7974D6405427}" presName="spacerL" presStyleCnt="0"/>
      <dgm:spPr/>
    </dgm:pt>
    <dgm:pt modelId="{B4DAA624-75D9-45F7-B497-CF3634C3293F}" type="pres">
      <dgm:prSet presAssocID="{483F9913-6C06-4DB5-A6A1-7974D6405427}" presName="sibTrans" presStyleLbl="sibTrans2D1" presStyleIdx="0" presStyleCnt="2"/>
      <dgm:spPr/>
      <dgm:t>
        <a:bodyPr/>
        <a:lstStyle/>
        <a:p>
          <a:endParaRPr kumimoji="1" lang="ja-JP" altLang="en-US"/>
        </a:p>
      </dgm:t>
    </dgm:pt>
    <dgm:pt modelId="{3BE33834-DA1E-438D-A423-BE94E532F048}" type="pres">
      <dgm:prSet presAssocID="{483F9913-6C06-4DB5-A6A1-7974D6405427}" presName="spacerR" presStyleCnt="0"/>
      <dgm:spPr/>
    </dgm:pt>
    <dgm:pt modelId="{CE562EB3-D5CE-4AF1-95E0-62A23773EC49}" type="pres">
      <dgm:prSet presAssocID="{4D9EE904-6F7C-44EE-B318-633FB428480E}" presName="node" presStyleLbl="node1" presStyleIdx="1" presStyleCnt="3" custScaleX="154542">
        <dgm:presLayoutVars>
          <dgm:bulletEnabled val="1"/>
        </dgm:presLayoutVars>
      </dgm:prSet>
      <dgm:spPr/>
      <dgm:t>
        <a:bodyPr/>
        <a:lstStyle/>
        <a:p>
          <a:endParaRPr kumimoji="1" lang="ja-JP" altLang="en-US"/>
        </a:p>
      </dgm:t>
    </dgm:pt>
    <dgm:pt modelId="{B59C3A91-1DDC-45C8-8F19-71297738EFB2}" type="pres">
      <dgm:prSet presAssocID="{6542A3E0-DC48-41CC-8834-FDAAD88B1A10}" presName="spacerL" presStyleCnt="0"/>
      <dgm:spPr/>
    </dgm:pt>
    <dgm:pt modelId="{154C32C6-1C9F-4CC4-BBCD-F77E7BA8E62A}" type="pres">
      <dgm:prSet presAssocID="{6542A3E0-DC48-41CC-8834-FDAAD88B1A10}" presName="sibTrans" presStyleLbl="sibTrans2D1" presStyleIdx="1" presStyleCnt="2"/>
      <dgm:spPr/>
      <dgm:t>
        <a:bodyPr/>
        <a:lstStyle/>
        <a:p>
          <a:endParaRPr kumimoji="1" lang="ja-JP" altLang="en-US"/>
        </a:p>
      </dgm:t>
    </dgm:pt>
    <dgm:pt modelId="{434C8545-2C06-49EF-BDEC-7C10259CA1B3}" type="pres">
      <dgm:prSet presAssocID="{6542A3E0-DC48-41CC-8834-FDAAD88B1A10}" presName="spacerR" presStyleCnt="0"/>
      <dgm:spPr/>
    </dgm:pt>
    <dgm:pt modelId="{B68867DD-E24A-4679-850E-5FF11F20718E}" type="pres">
      <dgm:prSet presAssocID="{903FA107-C643-4317-A7B3-01E928AA3981}" presName="node" presStyleLbl="node1" presStyleIdx="2" presStyleCnt="3" custScaleX="158059">
        <dgm:presLayoutVars>
          <dgm:bulletEnabled val="1"/>
        </dgm:presLayoutVars>
      </dgm:prSet>
      <dgm:spPr/>
      <dgm:t>
        <a:bodyPr/>
        <a:lstStyle/>
        <a:p>
          <a:endParaRPr kumimoji="1" lang="ja-JP" altLang="en-US"/>
        </a:p>
      </dgm:t>
    </dgm:pt>
  </dgm:ptLst>
  <dgm:cxnLst>
    <dgm:cxn modelId="{3D898842-0F3E-481B-AA5E-B565EAC38BF1}" type="presOf" srcId="{0735F732-4A7F-4A0D-B06F-1E011F2EA492}" destId="{8F20181F-0891-4C61-A715-212EDBB36670}" srcOrd="0" destOrd="0" presId="urn:microsoft.com/office/officeart/2005/8/layout/equation1"/>
    <dgm:cxn modelId="{59C17C6F-9AA6-4EAB-BA06-A970C0D4FE18}" type="presOf" srcId="{483F9913-6C06-4DB5-A6A1-7974D6405427}" destId="{B4DAA624-75D9-45F7-B497-CF3634C3293F}" srcOrd="0" destOrd="0" presId="urn:microsoft.com/office/officeart/2005/8/layout/equation1"/>
    <dgm:cxn modelId="{51BDF44A-A947-43FC-91A6-0FB83F1BDE9F}" srcId="{0735F732-4A7F-4A0D-B06F-1E011F2EA492}" destId="{0759F1EC-4B09-4845-B9D4-B9FBD54A8C56}" srcOrd="0" destOrd="0" parTransId="{9949C2DC-135B-4428-97E3-EA5F843BF725}" sibTransId="{483F9913-6C06-4DB5-A6A1-7974D6405427}"/>
    <dgm:cxn modelId="{D338773F-386B-41CA-915A-AFEAE146483A}" type="presOf" srcId="{4D9EE904-6F7C-44EE-B318-633FB428480E}" destId="{CE562EB3-D5CE-4AF1-95E0-62A23773EC49}" srcOrd="0" destOrd="0" presId="urn:microsoft.com/office/officeart/2005/8/layout/equation1"/>
    <dgm:cxn modelId="{F0E23A24-FE5A-491E-A101-DCA2D8BA0A93}" type="presOf" srcId="{6542A3E0-DC48-41CC-8834-FDAAD88B1A10}" destId="{154C32C6-1C9F-4CC4-BBCD-F77E7BA8E62A}" srcOrd="0" destOrd="0" presId="urn:microsoft.com/office/officeart/2005/8/layout/equation1"/>
    <dgm:cxn modelId="{A746757B-B2FF-4B20-990B-9471E155EA50}" srcId="{0735F732-4A7F-4A0D-B06F-1E011F2EA492}" destId="{903FA107-C643-4317-A7B3-01E928AA3981}" srcOrd="2" destOrd="0" parTransId="{E715C6F5-C3FC-4E8B-9B70-930FB4E7FB0E}" sibTransId="{26F30F8F-C182-42A1-8A1F-22BF906E7726}"/>
    <dgm:cxn modelId="{09B608AA-7B18-49D9-B5D8-33150FB9060E}" srcId="{0735F732-4A7F-4A0D-B06F-1E011F2EA492}" destId="{4D9EE904-6F7C-44EE-B318-633FB428480E}" srcOrd="1" destOrd="0" parTransId="{2BCEA384-A196-48FC-8936-11FEB39D04F1}" sibTransId="{6542A3E0-DC48-41CC-8834-FDAAD88B1A10}"/>
    <dgm:cxn modelId="{EFDCEB87-33A2-4D89-8746-0E08BB01A137}" type="presOf" srcId="{903FA107-C643-4317-A7B3-01E928AA3981}" destId="{B68867DD-E24A-4679-850E-5FF11F20718E}" srcOrd="0" destOrd="0" presId="urn:microsoft.com/office/officeart/2005/8/layout/equation1"/>
    <dgm:cxn modelId="{75FA60CE-C02E-4796-BEB2-56CDACB00897}" type="presOf" srcId="{0759F1EC-4B09-4845-B9D4-B9FBD54A8C56}" destId="{00EBF788-0735-45CA-87BD-BF785916414D}" srcOrd="0" destOrd="0" presId="urn:microsoft.com/office/officeart/2005/8/layout/equation1"/>
    <dgm:cxn modelId="{01D405C7-781E-4379-B8AF-B6E4BAE07C93}" type="presParOf" srcId="{8F20181F-0891-4C61-A715-212EDBB36670}" destId="{00EBF788-0735-45CA-87BD-BF785916414D}" srcOrd="0" destOrd="0" presId="urn:microsoft.com/office/officeart/2005/8/layout/equation1"/>
    <dgm:cxn modelId="{04AAADA1-03A0-44E7-99BD-1694D42851E2}" type="presParOf" srcId="{8F20181F-0891-4C61-A715-212EDBB36670}" destId="{DA7C7ECB-5A80-4255-87E6-CB1CA59D2096}" srcOrd="1" destOrd="0" presId="urn:microsoft.com/office/officeart/2005/8/layout/equation1"/>
    <dgm:cxn modelId="{3CAE409E-4821-4F89-BDEE-C7F46BDF625B}" type="presParOf" srcId="{8F20181F-0891-4C61-A715-212EDBB36670}" destId="{B4DAA624-75D9-45F7-B497-CF3634C3293F}" srcOrd="2" destOrd="0" presId="urn:microsoft.com/office/officeart/2005/8/layout/equation1"/>
    <dgm:cxn modelId="{1E859F00-9285-42C7-8B86-D1821CC13B60}" type="presParOf" srcId="{8F20181F-0891-4C61-A715-212EDBB36670}" destId="{3BE33834-DA1E-438D-A423-BE94E532F048}" srcOrd="3" destOrd="0" presId="urn:microsoft.com/office/officeart/2005/8/layout/equation1"/>
    <dgm:cxn modelId="{DE8D711B-AEB0-4C40-9F9E-DB8907D49F2D}" type="presParOf" srcId="{8F20181F-0891-4C61-A715-212EDBB36670}" destId="{CE562EB3-D5CE-4AF1-95E0-62A23773EC49}" srcOrd="4" destOrd="0" presId="urn:microsoft.com/office/officeart/2005/8/layout/equation1"/>
    <dgm:cxn modelId="{A5B63480-440A-447F-90B8-0F61A2084C7B}" type="presParOf" srcId="{8F20181F-0891-4C61-A715-212EDBB36670}" destId="{B59C3A91-1DDC-45C8-8F19-71297738EFB2}" srcOrd="5" destOrd="0" presId="urn:microsoft.com/office/officeart/2005/8/layout/equation1"/>
    <dgm:cxn modelId="{B01A956C-D4A1-46DD-9053-0D9B845A815A}" type="presParOf" srcId="{8F20181F-0891-4C61-A715-212EDBB36670}" destId="{154C32C6-1C9F-4CC4-BBCD-F77E7BA8E62A}" srcOrd="6" destOrd="0" presId="urn:microsoft.com/office/officeart/2005/8/layout/equation1"/>
    <dgm:cxn modelId="{5404D3A2-A93E-4C4F-9E3C-0DF97ADF4F6F}" type="presParOf" srcId="{8F20181F-0891-4C61-A715-212EDBB36670}" destId="{434C8545-2C06-49EF-BDEC-7C10259CA1B3}" srcOrd="7" destOrd="0" presId="urn:microsoft.com/office/officeart/2005/8/layout/equation1"/>
    <dgm:cxn modelId="{2961E184-5208-4DD6-AAE1-E252B9ECE67F}" type="presParOf" srcId="{8F20181F-0891-4C61-A715-212EDBB36670}" destId="{B68867DD-E24A-4679-850E-5FF11F20718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7ECA-394B-4423-8C69-808BA56AB8D9}">
      <dsp:nvSpPr>
        <dsp:cNvPr id="0" name=""/>
        <dsp:cNvSpPr/>
      </dsp:nvSpPr>
      <dsp:spPr>
        <a:xfrm>
          <a:off x="0" y="4804211"/>
          <a:ext cx="5976664" cy="45045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dirty="0" smtClean="0">
              <a:latin typeface="メイリオ" panose="020B0604030504040204" pitchFamily="50" charset="-128"/>
              <a:ea typeface="メイリオ" panose="020B0604030504040204" pitchFamily="50" charset="-128"/>
              <a:cs typeface="メイリオ" panose="020B0604030504040204" pitchFamily="50" charset="-128"/>
            </a:rPr>
            <a:t>⑧適応策を検討する</a:t>
          </a:r>
          <a:r>
            <a:rPr lang="ja-JP" altLang="en-US" sz="14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（今後実施）</a:t>
          </a:r>
          <a:endParaRPr kumimoji="1" lang="ja-JP" altLang="en-US" sz="1400" b="1"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a:off x="0" y="4804211"/>
        <a:ext cx="5976664" cy="450454"/>
      </dsp:txXfrm>
    </dsp:sp>
    <dsp:sp modelId="{F0DEBE8A-40DD-40FE-BCC2-1949D892D1AD}">
      <dsp:nvSpPr>
        <dsp:cNvPr id="0" name=""/>
        <dsp:cNvSpPr/>
      </dsp:nvSpPr>
      <dsp:spPr>
        <a:xfrm rot="10800000">
          <a:off x="0" y="4118169"/>
          <a:ext cx="5976664" cy="692798"/>
        </a:xfrm>
        <a:prstGeom prst="upArrowCallou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⑦予測した将来気候から地域への影響を評価する</a:t>
          </a:r>
          <a:endParaRPr kumimoji="1" lang="ja-JP" altLang="en-US" sz="18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4118169"/>
        <a:ext cx="5976664" cy="450159"/>
      </dsp:txXfrm>
    </dsp:sp>
    <dsp:sp modelId="{9AE3DFB9-BCF1-4738-801B-86897A9D91FB}">
      <dsp:nvSpPr>
        <dsp:cNvPr id="0" name=""/>
        <dsp:cNvSpPr/>
      </dsp:nvSpPr>
      <dsp:spPr>
        <a:xfrm rot="10800000">
          <a:off x="0" y="3432127"/>
          <a:ext cx="5976664" cy="692798"/>
        </a:xfrm>
        <a:prstGeom prst="upArrowCallou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⑥将来の気候を予測する</a:t>
          </a:r>
          <a:endParaRPr kumimoji="1" lang="ja-JP" altLang="en-US" sz="18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3432127"/>
        <a:ext cx="5976664" cy="450159"/>
      </dsp:txXfrm>
    </dsp:sp>
    <dsp:sp modelId="{E7D03200-E75E-44BB-8C42-C30504E19D94}">
      <dsp:nvSpPr>
        <dsp:cNvPr id="0" name=""/>
        <dsp:cNvSpPr/>
      </dsp:nvSpPr>
      <dsp:spPr>
        <a:xfrm rot="10800000">
          <a:off x="0" y="2746085"/>
          <a:ext cx="5976664" cy="692798"/>
        </a:xfrm>
        <a:prstGeom prst="upArrowCallou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⑤地域の状況</a:t>
          </a:r>
          <a:r>
            <a:rPr lang="en-US" altLang="ja-JP" sz="1800" b="1" kern="120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地域特性や自然特性等</a:t>
          </a:r>
          <a:r>
            <a:rPr lang="en-US" altLang="ja-JP" sz="1800" b="1" kern="120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を知る</a:t>
          </a:r>
          <a:endParaRPr lang="en-US" altLang="ja-JP" sz="1800" b="1"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2746085"/>
        <a:ext cx="5976664" cy="450159"/>
      </dsp:txXfrm>
    </dsp:sp>
    <dsp:sp modelId="{61065E78-2BBF-49CC-98D0-F8EE9C7CC429}">
      <dsp:nvSpPr>
        <dsp:cNvPr id="0" name=""/>
        <dsp:cNvSpPr/>
      </dsp:nvSpPr>
      <dsp:spPr>
        <a:xfrm rot="10800000">
          <a:off x="0" y="2060043"/>
          <a:ext cx="5976664" cy="692798"/>
        </a:xfrm>
        <a:prstGeom prst="upArrowCallou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④現在までの影響や対策を知る</a:t>
          </a:r>
          <a:endParaRPr kumimoji="1" lang="en-US" altLang="ja-JP" sz="1800" b="1"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2060043"/>
        <a:ext cx="5976664" cy="450159"/>
      </dsp:txXfrm>
    </dsp:sp>
    <dsp:sp modelId="{829E5D0F-29AA-455E-84BC-8BB6FF1735C9}">
      <dsp:nvSpPr>
        <dsp:cNvPr id="0" name=""/>
        <dsp:cNvSpPr/>
      </dsp:nvSpPr>
      <dsp:spPr>
        <a:xfrm rot="10800000">
          <a:off x="0" y="1374001"/>
          <a:ext cx="5976664" cy="692798"/>
        </a:xfrm>
        <a:prstGeom prst="upArrowCallou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③現在までの気候を知る</a:t>
          </a:r>
          <a:endParaRPr kumimoji="1" lang="ja-JP" altLang="en-US" sz="18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1374001"/>
        <a:ext cx="5976664" cy="450159"/>
      </dsp:txXfrm>
    </dsp:sp>
    <dsp:sp modelId="{C77CAB7B-E6B0-441E-8035-AE08ECE498CA}">
      <dsp:nvSpPr>
        <dsp:cNvPr id="0" name=""/>
        <dsp:cNvSpPr/>
      </dsp:nvSpPr>
      <dsp:spPr>
        <a:xfrm rot="10800000">
          <a:off x="0" y="687959"/>
          <a:ext cx="5976664" cy="692798"/>
        </a:xfrm>
        <a:prstGeom prst="upArrowCallou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②庁内組織を構築する</a:t>
          </a:r>
          <a:endParaRPr kumimoji="1" lang="ja-JP" altLang="en-US" sz="1800" kern="1200" dirty="0"/>
        </a:p>
      </dsp:txBody>
      <dsp:txXfrm rot="10800000">
        <a:off x="0" y="687959"/>
        <a:ext cx="5976664" cy="450159"/>
      </dsp:txXfrm>
    </dsp:sp>
    <dsp:sp modelId="{0C72165A-6960-4536-9E2B-4F1695BE10A7}">
      <dsp:nvSpPr>
        <dsp:cNvPr id="0" name=""/>
        <dsp:cNvSpPr/>
      </dsp:nvSpPr>
      <dsp:spPr>
        <a:xfrm rot="10800000">
          <a:off x="0" y="1917"/>
          <a:ext cx="5976664" cy="692798"/>
        </a:xfrm>
        <a:prstGeom prst="upArrowCallou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①まず適応とは何かを知る</a:t>
          </a:r>
          <a:r>
            <a:rPr kumimoji="1" lang="en-US" altLang="ja-JP" sz="1800" b="1" kern="120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kern="1200" smtClean="0">
              <a:latin typeface="メイリオ" panose="020B0604030504040204" pitchFamily="50" charset="-128"/>
              <a:ea typeface="メイリオ" panose="020B0604030504040204" pitchFamily="50" charset="-128"/>
              <a:cs typeface="メイリオ" panose="020B0604030504040204" pitchFamily="50" charset="-128"/>
            </a:rPr>
            <a:t>担当部局）</a:t>
          </a:r>
          <a:endParaRPr kumimoji="1" lang="ja-JP" altLang="en-US" sz="18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rot="10800000">
        <a:off x="0" y="1917"/>
        <a:ext cx="5976664" cy="450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44652-B8DF-426B-B928-039623D937AC}">
      <dsp:nvSpPr>
        <dsp:cNvPr id="0" name=""/>
        <dsp:cNvSpPr/>
      </dsp:nvSpPr>
      <dsp:spPr>
        <a:xfrm>
          <a:off x="71994" y="218500"/>
          <a:ext cx="4329095" cy="67651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36000" tIns="36000" rIns="36000" bIns="36000" numCol="1" spcCol="1270" anchor="ctr" anchorCtr="0">
          <a:noAutofit/>
        </a:bodyPr>
        <a:lstStyle/>
        <a:p>
          <a:pPr lvl="0" algn="l" defTabSz="533400">
            <a:lnSpc>
              <a:spcPct val="100000"/>
            </a:lnSpc>
            <a:spcBef>
              <a:spcPct val="0"/>
            </a:spcBef>
            <a:spcAft>
              <a:spcPts val="0"/>
            </a:spcAft>
          </a:pP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（問１）各所属で把握している気候変動の影響に関する情報や知見、各所属の業務に及ぼした影響</a:t>
          </a:r>
          <a:endPar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105019" y="251525"/>
        <a:ext cx="4263045" cy="610466"/>
      </dsp:txXfrm>
    </dsp:sp>
    <dsp:sp modelId="{47EB822A-E23B-4652-B83F-2EF8851EF66E}">
      <dsp:nvSpPr>
        <dsp:cNvPr id="0" name=""/>
        <dsp:cNvSpPr/>
      </dsp:nvSpPr>
      <dsp:spPr>
        <a:xfrm>
          <a:off x="0" y="895017"/>
          <a:ext cx="4536504" cy="613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17780" rIns="99568" bIns="17780" numCol="1" spcCol="1270" anchor="ctr"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　　　各分野の既にあった気候変動の影響を知る</a:t>
          </a:r>
          <a:endParaRPr kumimoji="1" lang="ja-JP" altLang="en-US" sz="1400" kern="1200" dirty="0"/>
        </a:p>
      </dsp:txBody>
      <dsp:txXfrm>
        <a:off x="0" y="895017"/>
        <a:ext cx="4536504" cy="613274"/>
      </dsp:txXfrm>
    </dsp:sp>
    <dsp:sp modelId="{02752538-04B0-462C-A810-38561938B939}">
      <dsp:nvSpPr>
        <dsp:cNvPr id="0" name=""/>
        <dsp:cNvSpPr/>
      </dsp:nvSpPr>
      <dsp:spPr>
        <a:xfrm>
          <a:off x="72017" y="1508291"/>
          <a:ext cx="4392469" cy="43267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（問２）</a:t>
          </a:r>
          <a:r>
            <a:rPr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問１に対して現在取り組んでいる対策</a:t>
          </a:r>
          <a:endPar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93138" y="1529412"/>
        <a:ext cx="4350227" cy="390429"/>
      </dsp:txXfrm>
    </dsp:sp>
    <dsp:sp modelId="{2CA2F963-BF53-4AE4-B549-D6DB4281FD84}">
      <dsp:nvSpPr>
        <dsp:cNvPr id="0" name=""/>
        <dsp:cNvSpPr/>
      </dsp:nvSpPr>
      <dsp:spPr>
        <a:xfrm>
          <a:off x="0" y="1940963"/>
          <a:ext cx="4536504" cy="728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17780" rIns="99568" bIns="17780" numCol="1" spcCol="1270" anchor="ctr"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　　　気候変動の影響に対して、既に行った対策を知る</a:t>
          </a:r>
          <a:endParaRPr kumimoji="1" lang="ja-JP" altLang="en-US" sz="1400" kern="1200" dirty="0"/>
        </a:p>
      </dsp:txBody>
      <dsp:txXfrm>
        <a:off x="0" y="1940963"/>
        <a:ext cx="4536504" cy="728413"/>
      </dsp:txXfrm>
    </dsp:sp>
    <dsp:sp modelId="{E05BEACF-7F4C-4141-9F14-80A5EA962801}">
      <dsp:nvSpPr>
        <dsp:cNvPr id="0" name=""/>
        <dsp:cNvSpPr/>
      </dsp:nvSpPr>
      <dsp:spPr>
        <a:xfrm>
          <a:off x="72017" y="2669376"/>
          <a:ext cx="4392469" cy="74026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ts val="0"/>
            </a:spcAft>
          </a:pP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（問</a:t>
          </a:r>
          <a:r>
            <a:rPr kumimoji="1" lang="en-US" altLang="ja-JP" sz="1200" kern="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将来的に懸念される気候変動の影響、それに対し実施している対策、今後取り組む必要がある対策</a:t>
          </a:r>
          <a:endPar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108154" y="2705513"/>
        <a:ext cx="4320195" cy="667991"/>
      </dsp:txXfrm>
    </dsp:sp>
    <dsp:sp modelId="{D3F78256-1383-450C-997E-45C06C425872}">
      <dsp:nvSpPr>
        <dsp:cNvPr id="0" name=""/>
        <dsp:cNvSpPr/>
      </dsp:nvSpPr>
      <dsp:spPr>
        <a:xfrm>
          <a:off x="0" y="3409642"/>
          <a:ext cx="4536504" cy="63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17780" rIns="99568" bIns="17780" numCol="1" spcCol="1270" anchor="ctr"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　　　影響評価が必要となる可能性がある分野を抽出</a:t>
          </a:r>
          <a:endParaRPr kumimoji="1" lang="ja-JP" altLang="en-US" sz="1400" kern="1200" dirty="0"/>
        </a:p>
      </dsp:txBody>
      <dsp:txXfrm>
        <a:off x="0" y="3409642"/>
        <a:ext cx="4536504" cy="634890"/>
      </dsp:txXfrm>
    </dsp:sp>
    <dsp:sp modelId="{64FCCBAD-E0B7-4613-85CA-EBB3BDC8AFB3}">
      <dsp:nvSpPr>
        <dsp:cNvPr id="0" name=""/>
        <dsp:cNvSpPr/>
      </dsp:nvSpPr>
      <dsp:spPr>
        <a:xfrm>
          <a:off x="72017" y="4044532"/>
          <a:ext cx="4392469" cy="41836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（問４）</a:t>
          </a:r>
          <a:r>
            <a:rPr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気候変動影響評価のとりまとめに対する意見</a:t>
          </a:r>
          <a:endParaRPr kumimoji="1" lang="ja-JP" altLang="en-US" sz="12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92440" y="4064955"/>
        <a:ext cx="4351623" cy="377520"/>
      </dsp:txXfrm>
    </dsp:sp>
    <dsp:sp modelId="{9DEB490D-082F-4CBA-91D1-99B8C3494DEB}">
      <dsp:nvSpPr>
        <dsp:cNvPr id="0" name=""/>
        <dsp:cNvSpPr/>
      </dsp:nvSpPr>
      <dsp:spPr>
        <a:xfrm>
          <a:off x="0" y="4462898"/>
          <a:ext cx="4536504" cy="61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17780" rIns="99568" bIns="17780" numCol="1" spcCol="1270" anchor="ctr"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　　　影響評価に対する具体的意見の収集</a:t>
          </a:r>
          <a:r>
            <a:rPr kumimoji="1" lang="ja-JP" altLang="en-US" sz="1200" kern="1200" dirty="0" smtClean="0"/>
            <a:t>　</a:t>
          </a:r>
          <a:endParaRPr kumimoji="1" lang="ja-JP" altLang="en-US" sz="1200" kern="1200" dirty="0"/>
        </a:p>
      </dsp:txBody>
      <dsp:txXfrm>
        <a:off x="0" y="4462898"/>
        <a:ext cx="4536504" cy="611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E4381-29A7-4A9D-9BFC-6BECAEB9396E}">
      <dsp:nvSpPr>
        <dsp:cNvPr id="0" name=""/>
        <dsp:cNvSpPr/>
      </dsp:nvSpPr>
      <dsp:spPr>
        <a:xfrm>
          <a:off x="285919" y="847"/>
          <a:ext cx="2483613" cy="112354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kumimoji="1" lang="ja-JP" altLang="en-US" sz="2000" b="1" kern="1200" dirty="0" smtClean="0">
              <a:latin typeface="メイリオ" panose="020B0604030504040204" pitchFamily="50" charset="-128"/>
              <a:ea typeface="メイリオ" panose="020B0604030504040204" pitchFamily="50" charset="-128"/>
              <a:cs typeface="メイリオ" panose="020B0604030504040204" pitchFamily="50" charset="-128"/>
            </a:rPr>
            <a:t>関係所属の定性的な意見</a:t>
          </a:r>
          <a:endParaRPr kumimoji="1" lang="ja-JP" altLang="en-US" sz="20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649636" y="165386"/>
        <a:ext cx="1756179" cy="794464"/>
      </dsp:txXfrm>
    </dsp:sp>
    <dsp:sp modelId="{33D2B747-463B-4159-8419-F0C6E51D1C02}">
      <dsp:nvSpPr>
        <dsp:cNvPr id="0" name=""/>
        <dsp:cNvSpPr/>
      </dsp:nvSpPr>
      <dsp:spPr>
        <a:xfrm>
          <a:off x="1201898" y="1215622"/>
          <a:ext cx="651654" cy="651654"/>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288275" y="1464814"/>
        <a:ext cx="478900" cy="153270"/>
      </dsp:txXfrm>
    </dsp:sp>
    <dsp:sp modelId="{9C607CF5-EDE1-4865-888C-4044292AD39F}">
      <dsp:nvSpPr>
        <dsp:cNvPr id="0" name=""/>
        <dsp:cNvSpPr/>
      </dsp:nvSpPr>
      <dsp:spPr>
        <a:xfrm>
          <a:off x="285919" y="1958508"/>
          <a:ext cx="2483613" cy="112354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メイリオ" panose="020B0604030504040204" pitchFamily="50" charset="-128"/>
              <a:ea typeface="メイリオ" panose="020B0604030504040204" pitchFamily="50" charset="-128"/>
              <a:cs typeface="メイリオ" panose="020B0604030504040204" pitchFamily="50" charset="-128"/>
            </a:rPr>
            <a:t>Ｓ－８ツール</a:t>
          </a:r>
          <a:endParaRPr kumimoji="1" lang="ja-JP" altLang="en-US" sz="20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649636" y="2123047"/>
        <a:ext cx="1756179" cy="794464"/>
      </dsp:txXfrm>
    </dsp:sp>
    <dsp:sp modelId="{DA78F60E-1B8B-48CC-944A-9A0DD98A93BC}">
      <dsp:nvSpPr>
        <dsp:cNvPr id="0" name=""/>
        <dsp:cNvSpPr/>
      </dsp:nvSpPr>
      <dsp:spPr>
        <a:xfrm>
          <a:off x="1201898" y="3173283"/>
          <a:ext cx="651654" cy="651654"/>
        </a:xfrm>
        <a:prstGeom prst="mathPlus">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1288275" y="3422475"/>
        <a:ext cx="478900" cy="153270"/>
      </dsp:txXfrm>
    </dsp:sp>
    <dsp:sp modelId="{DA82A603-2408-4D4E-80BA-A677BC30CAE7}">
      <dsp:nvSpPr>
        <dsp:cNvPr id="0" name=""/>
        <dsp:cNvSpPr/>
      </dsp:nvSpPr>
      <dsp:spPr>
        <a:xfrm>
          <a:off x="285919" y="3916169"/>
          <a:ext cx="2483613" cy="1123542"/>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kumimoji="1" lang="ja-JP" altLang="en-US" sz="2000" b="1" kern="1200" dirty="0" smtClean="0">
              <a:latin typeface="メイリオ" panose="020B0604030504040204" pitchFamily="50" charset="-128"/>
              <a:ea typeface="メイリオ" panose="020B0604030504040204" pitchFamily="50" charset="-128"/>
              <a:cs typeface="メイリオ" panose="020B0604030504040204" pitchFamily="50" charset="-128"/>
            </a:rPr>
            <a:t>国の</a:t>
          </a:r>
          <a:endParaRPr kumimoji="1" lang="en-US" altLang="ja-JP" sz="2000" b="1" kern="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ctr" defTabSz="889000">
            <a:lnSpc>
              <a:spcPct val="90000"/>
            </a:lnSpc>
            <a:spcBef>
              <a:spcPct val="0"/>
            </a:spcBef>
            <a:spcAft>
              <a:spcPts val="0"/>
            </a:spcAft>
          </a:pPr>
          <a:r>
            <a:rPr kumimoji="1" lang="ja-JP" altLang="en-US" sz="2000" b="1" kern="1200" dirty="0" smtClean="0">
              <a:latin typeface="メイリオ" panose="020B0604030504040204" pitchFamily="50" charset="-128"/>
              <a:ea typeface="メイリオ" panose="020B0604030504040204" pitchFamily="50" charset="-128"/>
              <a:cs typeface="メイリオ" panose="020B0604030504040204" pitchFamily="50" charset="-128"/>
            </a:rPr>
            <a:t>影響評価報告</a:t>
          </a:r>
          <a:endParaRPr kumimoji="1" lang="ja-JP" altLang="en-US" sz="2000" b="1"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649636" y="4080708"/>
        <a:ext cx="1756179" cy="794464"/>
      </dsp:txXfrm>
    </dsp:sp>
    <dsp:sp modelId="{9C9E0379-ED6C-4DE6-9D80-11C61A329727}">
      <dsp:nvSpPr>
        <dsp:cNvPr id="0" name=""/>
        <dsp:cNvSpPr/>
      </dsp:nvSpPr>
      <dsp:spPr>
        <a:xfrm>
          <a:off x="2983613" y="2160240"/>
          <a:ext cx="472772" cy="720078"/>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2983613" y="2304256"/>
        <a:ext cx="330940" cy="432046"/>
      </dsp:txXfrm>
    </dsp:sp>
    <dsp:sp modelId="{D64F5CC0-7DAC-44E4-B815-B937E58B18D9}">
      <dsp:nvSpPr>
        <dsp:cNvPr id="0" name=""/>
        <dsp:cNvSpPr/>
      </dsp:nvSpPr>
      <dsp:spPr>
        <a:xfrm>
          <a:off x="3443658" y="1396737"/>
          <a:ext cx="2247085" cy="2247085"/>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kumimoji="1" lang="ja-JP" altLang="en-US" sz="6500" kern="1200"/>
        </a:p>
      </dsp:txBody>
      <dsp:txXfrm>
        <a:off x="3772736" y="1725815"/>
        <a:ext cx="1588929" cy="1588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5F48B-6C3E-42A4-B3A4-A056673FC24E}">
      <dsp:nvSpPr>
        <dsp:cNvPr id="0" name=""/>
        <dsp:cNvSpPr/>
      </dsp:nvSpPr>
      <dsp:spPr>
        <a:xfrm rot="5400000">
          <a:off x="4034919" y="-1905096"/>
          <a:ext cx="1691969" cy="550284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ts val="2000"/>
            </a:lnSpc>
            <a:spcBef>
              <a:spcPct val="0"/>
            </a:spcBef>
            <a:spcAft>
              <a:spcPct val="15000"/>
            </a:spcAft>
            <a:buChar char="••"/>
          </a:pPr>
          <a:r>
            <a:rPr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滋賀県農業・水産業温暖化対策総合戦略</a:t>
          </a:r>
          <a:r>
            <a:rPr lang="en-US" altLang="ja-JP"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月策定）</a:t>
          </a:r>
          <a:endParaRPr kumimoji="1" lang="ja-JP" altLang="en-US" sz="1600"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lvl="1" indent="-171450" algn="l" defTabSz="711200">
            <a:lnSpc>
              <a:spcPct val="90000"/>
            </a:lnSpc>
            <a:spcBef>
              <a:spcPct val="0"/>
            </a:spcBef>
            <a:spcAft>
              <a:spcPct val="15000"/>
            </a:spcAft>
            <a:buChar char="••"/>
          </a:pPr>
          <a:endPar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1" indent="-171450" algn="l" defTabSz="711200">
            <a:lnSpc>
              <a:spcPct val="90000"/>
            </a:lnSpc>
            <a:spcBef>
              <a:spcPct val="0"/>
            </a:spcBef>
            <a:spcAft>
              <a:spcPct val="15000"/>
            </a:spcAft>
            <a:buChar char="••"/>
          </a:pPr>
          <a:r>
            <a:rPr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温暖化対応品種米　</a:t>
          </a:r>
          <a:r>
            <a:rPr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「みずかがみ」</a:t>
          </a:r>
          <a:endParaRPr kumimoji="1" lang="ja-JP" altLang="en-US" sz="1600"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2129482" y="82936"/>
        <a:ext cx="5420250" cy="1526779"/>
      </dsp:txXfrm>
    </dsp:sp>
    <dsp:sp modelId="{CD572561-CC8F-4000-A185-8677B2D71D2C}">
      <dsp:nvSpPr>
        <dsp:cNvPr id="0" name=""/>
        <dsp:cNvSpPr/>
      </dsp:nvSpPr>
      <dsp:spPr>
        <a:xfrm>
          <a:off x="520" y="126250"/>
          <a:ext cx="2128960" cy="144015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t>農業</a:t>
          </a:r>
          <a:endParaRPr kumimoji="1" lang="ja-JP" altLang="en-US" sz="2700" b="1" kern="1200" dirty="0"/>
        </a:p>
      </dsp:txBody>
      <dsp:txXfrm>
        <a:off x="70822" y="196552"/>
        <a:ext cx="1988356" cy="1299547"/>
      </dsp:txXfrm>
    </dsp:sp>
    <dsp:sp modelId="{FB93F2F1-9561-4BA4-B9E5-CF67C9806B2C}">
      <dsp:nvSpPr>
        <dsp:cNvPr id="0" name=""/>
        <dsp:cNvSpPr/>
      </dsp:nvSpPr>
      <dsp:spPr>
        <a:xfrm rot="5400000">
          <a:off x="4035440" y="-33240"/>
          <a:ext cx="1691969" cy="5502845"/>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ts val="2000"/>
            </a:lnSpc>
            <a:spcBef>
              <a:spcPct val="0"/>
            </a:spcBef>
            <a:spcAft>
              <a:spcPts val="1200"/>
            </a:spcAft>
            <a:buChar char="••"/>
          </a:pP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環境省「気候変動による湖沼への影響評価・適応策検討会</a:t>
          </a:r>
          <a:r>
            <a:rPr kumimoji="1" lang="ja-JP" altLang="en-US" sz="1200" kern="1200" dirty="0" smtClean="0">
              <a:latin typeface="メイリオ" panose="020B0604030504040204" pitchFamily="50" charset="-128"/>
              <a:ea typeface="メイリオ" panose="020B0604030504040204" pitchFamily="50" charset="-128"/>
              <a:cs typeface="メイリオ" panose="020B0604030504040204" pitchFamily="50" charset="-128"/>
            </a:rPr>
            <a:t>（委員として参加）</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」で</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、水温変化で起こる</a:t>
          </a:r>
          <a:r>
            <a:rPr kumimoji="1" lang="ja-JP" altLang="en-US" sz="1600" b="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冬季の全循環不全による、</a:t>
          </a:r>
          <a:r>
            <a:rPr kumimoji="1"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底層ＤＯ</a:t>
          </a:r>
          <a:r>
            <a:rPr kumimoji="1" lang="en-US" altLang="ja-JP"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溶存酸素）の改善のための適応</a:t>
          </a:r>
          <a:r>
            <a:rPr kumimoji="1"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策について検討中</a:t>
          </a:r>
          <a:endParaRPr kumimoji="1" lang="ja-JP" altLang="en-US" sz="1600" b="1"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2130003" y="1954793"/>
        <a:ext cx="5420250" cy="1526779"/>
      </dsp:txXfrm>
    </dsp:sp>
    <dsp:sp modelId="{3B8BD1A9-A07B-4708-9628-BF9981382909}">
      <dsp:nvSpPr>
        <dsp:cNvPr id="0" name=""/>
        <dsp:cNvSpPr/>
      </dsp:nvSpPr>
      <dsp:spPr>
        <a:xfrm>
          <a:off x="520" y="2016228"/>
          <a:ext cx="2128960" cy="1440151"/>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t>琵琶湖</a:t>
          </a:r>
          <a:endParaRPr kumimoji="1" lang="en-US" altLang="ja-JP" sz="2700" b="1" kern="1200" dirty="0" smtClean="0"/>
        </a:p>
      </dsp:txBody>
      <dsp:txXfrm>
        <a:off x="70822" y="2086530"/>
        <a:ext cx="1988356" cy="1299547"/>
      </dsp:txXfrm>
    </dsp:sp>
    <dsp:sp modelId="{3B461D18-3BA6-44F0-B131-8042E20C4CDF}">
      <dsp:nvSpPr>
        <dsp:cNvPr id="0" name=""/>
        <dsp:cNvSpPr/>
      </dsp:nvSpPr>
      <dsp:spPr>
        <a:xfrm rot="5400000">
          <a:off x="3993667" y="1874858"/>
          <a:ext cx="1691969" cy="5502845"/>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ts val="1900"/>
            </a:lnSpc>
            <a:spcBef>
              <a:spcPct val="0"/>
            </a:spcBef>
            <a:spcAft>
              <a:spcPts val="1200"/>
            </a:spcAft>
            <a:buChar char="••"/>
          </a:pP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流域治水条例策定し、リスクの評価に基づく治水政策</a:t>
          </a:r>
          <a:r>
            <a:rPr kumimoji="1" lang="ja-JP" altLang="en-US" sz="1600" b="1" kern="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（リスクベースの適応策）</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を実現</a:t>
          </a:r>
          <a:endParaRPr kumimoji="1" lang="ja-JP" altLang="en-US" sz="16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1" indent="-171450" algn="l" defTabSz="711200">
            <a:lnSpc>
              <a:spcPts val="2000"/>
            </a:lnSpc>
            <a:spcBef>
              <a:spcPct val="0"/>
            </a:spcBef>
            <a:spcAft>
              <a:spcPct val="15000"/>
            </a:spcAft>
            <a:buChar char="••"/>
          </a:pPr>
          <a:r>
            <a:rPr lang="ja-JP" altLang="en-US" sz="1600" b="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地先の安全度マップ（水害リスク情報）等を活用して、</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政府</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の適応計画に記載（国交省）の</a:t>
          </a:r>
          <a:r>
            <a:rPr kumimoji="1" lang="ja-JP" altLang="en-US" sz="1600" kern="1200" dirty="0" smtClean="0">
              <a:latin typeface="メイリオ" panose="020B0604030504040204" pitchFamily="50" charset="-128"/>
              <a:ea typeface="メイリオ" panose="020B0604030504040204" pitchFamily="50" charset="-128"/>
              <a:cs typeface="メイリオ" panose="020B0604030504040204" pitchFamily="50" charset="-128"/>
            </a:rPr>
            <a:t>内容も実施できている。</a:t>
          </a:r>
          <a:endParaRPr kumimoji="1" lang="ja-JP" altLang="en-US" sz="1600" b="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rot="-5400000">
        <a:off x="2088230" y="3862891"/>
        <a:ext cx="5420250" cy="1526779"/>
      </dsp:txXfrm>
    </dsp:sp>
    <dsp:sp modelId="{52349F77-EA27-4F4C-91B7-3F803E4BA813}">
      <dsp:nvSpPr>
        <dsp:cNvPr id="0" name=""/>
        <dsp:cNvSpPr/>
      </dsp:nvSpPr>
      <dsp:spPr>
        <a:xfrm>
          <a:off x="520" y="3906206"/>
          <a:ext cx="2128960" cy="144015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kumimoji="1" lang="ja-JP" altLang="en-US" sz="2700" b="1" kern="1200" dirty="0" smtClean="0"/>
            <a:t>自然災害</a:t>
          </a:r>
          <a:endParaRPr kumimoji="1" lang="en-US" altLang="ja-JP" sz="2700" b="1" kern="1200" dirty="0" smtClean="0"/>
        </a:p>
        <a:p>
          <a:pPr lvl="0" algn="ctr" defTabSz="1200150">
            <a:lnSpc>
              <a:spcPct val="90000"/>
            </a:lnSpc>
            <a:spcBef>
              <a:spcPct val="0"/>
            </a:spcBef>
            <a:spcAft>
              <a:spcPct val="35000"/>
            </a:spcAft>
          </a:pPr>
          <a:r>
            <a:rPr kumimoji="1" lang="ja-JP" altLang="en-US" sz="2700" b="1" kern="1200" dirty="0" smtClean="0"/>
            <a:t>（流域治水）</a:t>
          </a:r>
          <a:endParaRPr kumimoji="1" lang="ja-JP" altLang="en-US" sz="2700" b="1" kern="1200" dirty="0"/>
        </a:p>
      </dsp:txBody>
      <dsp:txXfrm>
        <a:off x="70822" y="3976508"/>
        <a:ext cx="1988356" cy="1299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F788-0735-45CA-87BD-BF785916414D}">
      <dsp:nvSpPr>
        <dsp:cNvPr id="0" name=""/>
        <dsp:cNvSpPr/>
      </dsp:nvSpPr>
      <dsp:spPr>
        <a:xfrm>
          <a:off x="2896" y="69488"/>
          <a:ext cx="2121512" cy="116281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t>気候の変動</a:t>
          </a:r>
          <a:endParaRPr kumimoji="1" lang="ja-JP" altLang="en-US" sz="1900" b="1" kern="1200" dirty="0"/>
        </a:p>
      </dsp:txBody>
      <dsp:txXfrm>
        <a:off x="313584" y="239778"/>
        <a:ext cx="1500136" cy="822236"/>
      </dsp:txXfrm>
    </dsp:sp>
    <dsp:sp modelId="{B4DAA624-75D9-45F7-B497-CF3634C3293F}">
      <dsp:nvSpPr>
        <dsp:cNvPr id="0" name=""/>
        <dsp:cNvSpPr/>
      </dsp:nvSpPr>
      <dsp:spPr>
        <a:xfrm>
          <a:off x="2218829" y="313679"/>
          <a:ext cx="674433" cy="674433"/>
        </a:xfrm>
        <a:prstGeom prst="mathPlus">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2308225" y="571582"/>
        <a:ext cx="495641" cy="158627"/>
      </dsp:txXfrm>
    </dsp:sp>
    <dsp:sp modelId="{CE562EB3-D5CE-4AF1-95E0-62A23773EC49}">
      <dsp:nvSpPr>
        <dsp:cNvPr id="0" name=""/>
        <dsp:cNvSpPr/>
      </dsp:nvSpPr>
      <dsp:spPr>
        <a:xfrm>
          <a:off x="2987683" y="69488"/>
          <a:ext cx="1797040" cy="1162816"/>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rgbClr val="FF0000"/>
              </a:solidFill>
              <a:effectLst/>
            </a:rPr>
            <a:t>社会的・経済的な要因</a:t>
          </a:r>
          <a:endParaRPr kumimoji="1" lang="ja-JP" altLang="en-US" sz="1900" b="1" kern="1200" dirty="0">
            <a:solidFill>
              <a:srgbClr val="FF0000"/>
            </a:solidFill>
            <a:effectLst/>
          </a:endParaRPr>
        </a:p>
      </dsp:txBody>
      <dsp:txXfrm>
        <a:off x="3250853" y="239778"/>
        <a:ext cx="1270700" cy="822236"/>
      </dsp:txXfrm>
    </dsp:sp>
    <dsp:sp modelId="{154C32C6-1C9F-4CC4-BBCD-F77E7BA8E62A}">
      <dsp:nvSpPr>
        <dsp:cNvPr id="0" name=""/>
        <dsp:cNvSpPr/>
      </dsp:nvSpPr>
      <dsp:spPr>
        <a:xfrm>
          <a:off x="4879144" y="313679"/>
          <a:ext cx="674433" cy="674433"/>
        </a:xfrm>
        <a:prstGeom prst="mathEqual">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4968540" y="452612"/>
        <a:ext cx="495641" cy="396567"/>
      </dsp:txXfrm>
    </dsp:sp>
    <dsp:sp modelId="{B68867DD-E24A-4679-850E-5FF11F20718E}">
      <dsp:nvSpPr>
        <dsp:cNvPr id="0" name=""/>
        <dsp:cNvSpPr/>
      </dsp:nvSpPr>
      <dsp:spPr>
        <a:xfrm>
          <a:off x="5647999" y="69488"/>
          <a:ext cx="1837936" cy="1162816"/>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t>気候変動の影響</a:t>
          </a:r>
          <a:endParaRPr kumimoji="1" lang="ja-JP" altLang="en-US" sz="1900" b="1" kern="1200" dirty="0"/>
        </a:p>
      </dsp:txBody>
      <dsp:txXfrm>
        <a:off x="5917158" y="239778"/>
        <a:ext cx="1299618" cy="8222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0745" tIns="45373" rIns="90745" bIns="453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0745" tIns="45373" rIns="90745" bIns="45373" rtlCol="0"/>
          <a:lstStyle>
            <a:lvl1pPr algn="r">
              <a:defRPr sz="1200"/>
            </a:lvl1pPr>
          </a:lstStyle>
          <a:p>
            <a:fld id="{66A7CC48-7B43-4FB0-ADF2-6C0BFA8FCD73}" type="datetimeFigureOut">
              <a:rPr kumimoji="1" lang="ja-JP" altLang="en-US" smtClean="0"/>
              <a:t>2016/2/22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45" tIns="45373" rIns="90745" bIns="4537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745" tIns="45373" rIns="90745" bIns="4537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0745" tIns="45373" rIns="90745" bIns="453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3316"/>
          </a:xfrm>
          <a:prstGeom prst="rect">
            <a:avLst/>
          </a:prstGeom>
        </p:spPr>
        <p:txBody>
          <a:bodyPr vert="horz" lIns="90745" tIns="45373" rIns="90745" bIns="45373" rtlCol="0" anchor="b"/>
          <a:lstStyle>
            <a:lvl1pPr algn="r">
              <a:defRPr sz="1200"/>
            </a:lvl1pPr>
          </a:lstStyle>
          <a:p>
            <a:fld id="{1F04740D-0E02-49FA-BD63-E0B2A6A461C9}" type="slidenum">
              <a:rPr kumimoji="1" lang="ja-JP" altLang="en-US" smtClean="0"/>
              <a:t>‹#›</a:t>
            </a:fld>
            <a:endParaRPr kumimoji="1" lang="ja-JP" altLang="en-US"/>
          </a:p>
        </p:txBody>
      </p:sp>
    </p:spTree>
    <p:extLst>
      <p:ext uri="{BB962C8B-B14F-4D97-AF65-F5344CB8AC3E}">
        <p14:creationId xmlns:p14="http://schemas.microsoft.com/office/powerpoint/2010/main" val="8662559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451">
              <a:defRPr/>
            </a:pPr>
            <a:r>
              <a:rPr lang="ja-JP" altLang="en-US" dirty="0" smtClean="0"/>
              <a:t>伊吹、鈴鹿、比良、比叡などの山々に囲まれ、中央に県の面積の約</a:t>
            </a:r>
            <a:r>
              <a:rPr lang="en-US" altLang="ja-JP" dirty="0" smtClean="0"/>
              <a:t>6</a:t>
            </a:r>
            <a:r>
              <a:rPr lang="ja-JP" altLang="en-US" dirty="0" smtClean="0"/>
              <a:t>分の</a:t>
            </a:r>
            <a:r>
              <a:rPr lang="en-US" altLang="ja-JP" dirty="0" smtClean="0"/>
              <a:t>1</a:t>
            </a:r>
            <a:r>
              <a:rPr lang="ja-JP" altLang="en-US" dirty="0" smtClean="0"/>
              <a:t>を占める日本で一番大きな湖「びわ湖」がある</a:t>
            </a:r>
            <a:r>
              <a:rPr lang="en-US" altLang="ja-JP" dirty="0" smtClean="0"/>
              <a:t>.</a:t>
            </a:r>
            <a:endParaRPr lang="ja-JP" altLang="en-US" dirty="0" smtClean="0"/>
          </a:p>
          <a:p>
            <a:r>
              <a:rPr kumimoji="1" lang="ja-JP" altLang="en-US" dirty="0" smtClean="0"/>
              <a:t>びわ湖には大小約</a:t>
            </a:r>
            <a:r>
              <a:rPr kumimoji="1" lang="en-US" altLang="ja-JP" dirty="0" smtClean="0"/>
              <a:t>460</a:t>
            </a:r>
            <a:r>
              <a:rPr kumimoji="1" lang="ja-JP" altLang="en-US" dirty="0" smtClean="0"/>
              <a:t>本の河川が流れ込み、瀬田川と人工の琵琶湖疏水から流れ出る。</a:t>
            </a:r>
            <a:endParaRPr kumimoji="1" lang="en-US" altLang="ja-JP" dirty="0" smtClean="0"/>
          </a:p>
          <a:p>
            <a:r>
              <a:rPr kumimoji="1" lang="ja-JP" altLang="en-US" dirty="0" smtClean="0"/>
              <a:t>また、森林面積は県の約半分となっている。</a:t>
            </a:r>
            <a:endParaRPr kumimoji="1" lang="en-US" altLang="ja-JP" dirty="0" smtClean="0"/>
          </a:p>
          <a:p>
            <a:endParaRPr kumimoji="1" lang="en-US" altLang="ja-JP" dirty="0" smtClean="0"/>
          </a:p>
          <a:p>
            <a:r>
              <a:rPr kumimoji="1" lang="ja-JP" altLang="en-US" dirty="0" smtClean="0"/>
              <a:t>最近まで人口増加県であった。なお、南部ではまだ人口が増加している。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AF18A7EE-A7E2-4E54-9E29-82C1CD736108}" type="slidenum">
              <a:rPr kumimoji="1" lang="ja-JP" altLang="en-US" smtClean="0"/>
              <a:t>2</a:t>
            </a:fld>
            <a:endParaRPr kumimoji="1" lang="ja-JP" altLang="en-US"/>
          </a:p>
        </p:txBody>
      </p:sp>
    </p:spTree>
    <p:extLst>
      <p:ext uri="{BB962C8B-B14F-4D97-AF65-F5344CB8AC3E}">
        <p14:creationId xmlns:p14="http://schemas.microsoft.com/office/powerpoint/2010/main" val="276343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451">
              <a:defRPr/>
            </a:pPr>
            <a:endParaRPr lang="ja-JP" altLang="en-US" dirty="0"/>
          </a:p>
        </p:txBody>
      </p:sp>
      <p:sp>
        <p:nvSpPr>
          <p:cNvPr id="4" name="スライド番号プレースホルダー 3"/>
          <p:cNvSpPr>
            <a:spLocks noGrp="1"/>
          </p:cNvSpPr>
          <p:nvPr>
            <p:ph type="sldNum" sz="quarter" idx="10"/>
          </p:nvPr>
        </p:nvSpPr>
        <p:spPr/>
        <p:txBody>
          <a:bodyPr/>
          <a:lstStyle/>
          <a:p>
            <a:fld id="{AF18A7EE-A7E2-4E54-9E29-82C1CD736108}" type="slidenum">
              <a:rPr kumimoji="1" lang="ja-JP" altLang="en-US" smtClean="0"/>
              <a:t>3</a:t>
            </a:fld>
            <a:endParaRPr kumimoji="1" lang="ja-JP" altLang="en-US"/>
          </a:p>
        </p:txBody>
      </p:sp>
    </p:spTree>
    <p:extLst>
      <p:ext uri="{BB962C8B-B14F-4D97-AF65-F5344CB8AC3E}">
        <p14:creationId xmlns:p14="http://schemas.microsoft.com/office/powerpoint/2010/main" val="276343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F18A7EE-A7E2-4E54-9E29-82C1CD736108}" type="slidenum">
              <a:rPr kumimoji="1" lang="ja-JP" altLang="en-US" smtClean="0"/>
              <a:t>18</a:t>
            </a:fld>
            <a:endParaRPr kumimoji="1" lang="ja-JP" altLang="en-US"/>
          </a:p>
        </p:txBody>
      </p:sp>
    </p:spTree>
    <p:extLst>
      <p:ext uri="{BB962C8B-B14F-4D97-AF65-F5344CB8AC3E}">
        <p14:creationId xmlns:p14="http://schemas.microsoft.com/office/powerpoint/2010/main" val="183862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04740D-0E02-49FA-BD63-E0B2A6A461C9}" type="slidenum">
              <a:rPr kumimoji="1" lang="ja-JP" altLang="en-US" smtClean="0"/>
              <a:t>21</a:t>
            </a:fld>
            <a:endParaRPr kumimoji="1" lang="ja-JP" altLang="en-US"/>
          </a:p>
        </p:txBody>
      </p:sp>
    </p:spTree>
    <p:extLst>
      <p:ext uri="{BB962C8B-B14F-4D97-AF65-F5344CB8AC3E}">
        <p14:creationId xmlns:p14="http://schemas.microsoft.com/office/powerpoint/2010/main" val="316306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B3162F-AF32-43D0-BECE-CF04C8278C8C}"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012183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14FCA3-493C-4955-B247-36796AB6E467}"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401710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13D9E-C5E5-4822-B44C-8287598A5935}"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2180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ECB351-F254-454F-9E62-0D650BB7AB9C}"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53501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5E35192-F72D-4F58-A0D8-BA46336B6FF1}"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04190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8ABCD9-568E-4DD5-A104-D07991330575}" type="datetime1">
              <a:rPr kumimoji="1" lang="ja-JP" altLang="en-US" smtClean="0"/>
              <a:t>2016/2/22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34387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5F6F009-F5C4-43CC-9CE3-FE95AFEC261E}" type="datetime1">
              <a:rPr kumimoji="1" lang="ja-JP" altLang="en-US" smtClean="0"/>
              <a:t>2016/2/22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93181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D8179C8-70BE-4706-A454-155225E8E6D0}" type="datetime1">
              <a:rPr kumimoji="1" lang="ja-JP" altLang="en-US" smtClean="0"/>
              <a:t>2016/2/22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52602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FE27D6-BC23-4224-95B2-1395FDC02607}" type="datetime1">
              <a:rPr kumimoji="1" lang="ja-JP" altLang="en-US" smtClean="0"/>
              <a:t>2016/2/22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02514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222C92-5948-4AC0-BB8F-D4E01D69675C}" type="datetime1">
              <a:rPr kumimoji="1" lang="ja-JP" altLang="en-US" smtClean="0"/>
              <a:t>2016/2/22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053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20F607-CA44-43D3-8382-20DE270834C7}" type="datetime1">
              <a:rPr kumimoji="1" lang="ja-JP" altLang="en-US" smtClean="0"/>
              <a:t>2016/2/22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41164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5F2E7-CC57-4A94-A504-26001F3C85A4}" type="datetime1">
              <a:rPr kumimoji="1" lang="ja-JP" altLang="en-US" smtClean="0"/>
              <a:t>2016/2/22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36F64-2D9E-466A-AF17-3595686591A9}" type="slidenum">
              <a:rPr kumimoji="1" lang="ja-JP" altLang="en-US" smtClean="0"/>
              <a:t>‹#›</a:t>
            </a:fld>
            <a:endParaRPr kumimoji="1" lang="ja-JP" altLang="en-US"/>
          </a:p>
        </p:txBody>
      </p:sp>
    </p:spTree>
    <p:extLst>
      <p:ext uri="{BB962C8B-B14F-4D97-AF65-F5344CB8AC3E}">
        <p14:creationId xmlns:p14="http://schemas.microsoft.com/office/powerpoint/2010/main" val="29213301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latin typeface="ＭＳ ゴシック" panose="020B0609070205080204" pitchFamily="49" charset="-128"/>
                <a:ea typeface="ＭＳ ゴシック" panose="020B0609070205080204" pitchFamily="49" charset="-128"/>
              </a:rPr>
              <a:t>滋賀県における適応への取組</a:t>
            </a:r>
            <a:r>
              <a:rPr kumimoji="1" lang="en-US" altLang="ja-JP" dirty="0" smtClean="0"/>
              <a:t/>
            </a:r>
            <a:br>
              <a:rPr kumimoji="1" lang="en-US" altLang="ja-JP" dirty="0" smtClean="0"/>
            </a:br>
            <a:r>
              <a:rPr lang="ja-JP" altLang="en-US" sz="2000" dirty="0" smtClean="0"/>
              <a:t>～「適応策」を検討するまでのステップ～</a:t>
            </a:r>
            <a:endParaRPr kumimoji="1" lang="ja-JP" altLang="en-US" sz="2000" dirty="0"/>
          </a:p>
        </p:txBody>
      </p:sp>
      <p:sp>
        <p:nvSpPr>
          <p:cNvPr id="3" name="サブタイトル 2"/>
          <p:cNvSpPr>
            <a:spLocks noGrp="1"/>
          </p:cNvSpPr>
          <p:nvPr>
            <p:ph type="subTitle" idx="1"/>
          </p:nvPr>
        </p:nvSpPr>
        <p:spPr>
          <a:xfrm>
            <a:off x="899592" y="5229213"/>
            <a:ext cx="6400800" cy="910952"/>
          </a:xfrm>
        </p:spPr>
        <p:txBody>
          <a:bodyPr>
            <a:normAutofit/>
          </a:bodyPr>
          <a:lstStyle/>
          <a:p>
            <a:r>
              <a:rPr kumimoji="1" lang="ja-JP" altLang="en-US" sz="2800" dirty="0" smtClean="0"/>
              <a:t>滋賀県琵琶湖環境部温暖化対策課</a:t>
            </a:r>
            <a:endParaRPr kumimoji="1" lang="ja-JP" altLang="en-US" sz="2800" dirty="0"/>
          </a:p>
        </p:txBody>
      </p:sp>
      <p:sp>
        <p:nvSpPr>
          <p:cNvPr id="4" name="テキスト ボックス 3"/>
          <p:cNvSpPr txBox="1"/>
          <p:nvPr/>
        </p:nvSpPr>
        <p:spPr>
          <a:xfrm>
            <a:off x="6732240" y="436602"/>
            <a:ext cx="2232248" cy="400110"/>
          </a:xfrm>
          <a:prstGeom prst="rect">
            <a:avLst/>
          </a:prstGeom>
          <a:noFill/>
        </p:spPr>
        <p:txBody>
          <a:bodyPr wrap="square" rtlCol="0">
            <a:spAutoFit/>
          </a:bodyPr>
          <a:lstStyle/>
          <a:p>
            <a:r>
              <a:rPr lang="ja-JP" altLang="en-US" sz="1000" dirty="0" smtClean="0"/>
              <a:t>平成</a:t>
            </a:r>
            <a:r>
              <a:rPr lang="en-US" altLang="ja-JP" sz="1000" dirty="0"/>
              <a:t>28</a:t>
            </a:r>
            <a:r>
              <a:rPr lang="ja-JP" altLang="en-US" sz="1000" dirty="0" smtClean="0"/>
              <a:t>年</a:t>
            </a:r>
            <a:r>
              <a:rPr lang="en-US" altLang="ja-JP" sz="1000" dirty="0" smtClean="0"/>
              <a:t>3</a:t>
            </a:r>
            <a:r>
              <a:rPr lang="ja-JP" altLang="en-US" sz="1000" dirty="0" smtClean="0"/>
              <a:t>月</a:t>
            </a:r>
            <a:r>
              <a:rPr lang="en-US" altLang="ja-JP" sz="1000" dirty="0" smtClean="0"/>
              <a:t>1</a:t>
            </a:r>
            <a:r>
              <a:rPr lang="ja-JP" altLang="en-US" sz="1000" dirty="0" smtClean="0"/>
              <a:t>日開催　</a:t>
            </a:r>
            <a:endParaRPr lang="en-US" altLang="ja-JP" sz="1000" dirty="0" smtClean="0"/>
          </a:p>
          <a:p>
            <a:r>
              <a:rPr lang="ja-JP" altLang="en-US" sz="1000" dirty="0" smtClean="0"/>
              <a:t>第２回　</a:t>
            </a:r>
            <a:r>
              <a:rPr lang="ja-JP" altLang="ja-JP" sz="1000" dirty="0" smtClean="0"/>
              <a:t>気候</a:t>
            </a:r>
            <a:r>
              <a:rPr lang="ja-JP" altLang="ja-JP" sz="1000" dirty="0"/>
              <a:t>変動への適応</a:t>
            </a:r>
            <a:r>
              <a:rPr lang="ja-JP" altLang="ja-JP" sz="1000" dirty="0" smtClean="0"/>
              <a:t>セミナー</a:t>
            </a:r>
            <a:endParaRPr kumimoji="1" lang="ja-JP" altLang="en-US" sz="1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573016"/>
            <a:ext cx="1703855" cy="257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9B236F64-2D9E-466A-AF17-3595686591A9}" type="slidenum">
              <a:rPr kumimoji="1" lang="ja-JP" altLang="en-US" smtClean="0"/>
              <a:t>1</a:t>
            </a:fld>
            <a:endParaRPr kumimoji="1" lang="ja-JP" altLang="en-US"/>
          </a:p>
        </p:txBody>
      </p:sp>
    </p:spTree>
    <p:extLst>
      <p:ext uri="{BB962C8B-B14F-4D97-AF65-F5344CB8AC3E}">
        <p14:creationId xmlns:p14="http://schemas.microsoft.com/office/powerpoint/2010/main" val="1177565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6690" y="2924944"/>
            <a:ext cx="8189766" cy="1584176"/>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bIns="0" rtlCol="0" anchor="ctr"/>
          <a:lstStyle/>
          <a:p>
            <a:pPr marL="342900" indent="-342900">
              <a:buFont typeface="Arial" panose="020B0604020202020204" pitchFamily="34" charset="0"/>
              <a:buChar cha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各所属</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がどのような情報を持っており、どんな事業を実施しているかを知らない</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過去の文献等を収集する方法が分からず、量が多いため</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整理</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も時間がかかる</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57200" y="274638"/>
            <a:ext cx="8229600" cy="706090"/>
          </a:xfrm>
        </p:spPr>
        <p:txBody>
          <a:bodyPr>
            <a:normAutofit/>
          </a:bodyPr>
          <a:lstStyle/>
          <a:p>
            <a:pPr algn="l"/>
            <a:r>
              <a:rPr lang="ja-JP" altLang="en-US" sz="3200" dirty="0" smtClean="0"/>
              <a:t>④既にあった影響</a:t>
            </a:r>
            <a:r>
              <a:rPr lang="ja-JP" altLang="en-US" sz="3200" dirty="0"/>
              <a:t>や対策を知る。</a:t>
            </a:r>
            <a:endParaRPr kumimoji="1" lang="ja-JP" altLang="en-US" sz="3200" dirty="0"/>
          </a:p>
        </p:txBody>
      </p:sp>
      <p:sp>
        <p:nvSpPr>
          <p:cNvPr id="3" name="コンテンツ プレースホルダー 2"/>
          <p:cNvSpPr>
            <a:spLocks noGrp="1"/>
          </p:cNvSpPr>
          <p:nvPr>
            <p:ph idx="1"/>
          </p:nvPr>
        </p:nvSpPr>
        <p:spPr>
          <a:xfrm>
            <a:off x="486690" y="5517232"/>
            <a:ext cx="8189766" cy="936104"/>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tIns="180000">
            <a:normAutofit fontScale="85000" lnSpcReduction="10000"/>
          </a:bodyPr>
          <a:lstStyle/>
          <a:p>
            <a:r>
              <a:rPr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庁内組織を利用した照会による情報収集</a:t>
            </a:r>
            <a:endParaRPr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過去の文献等の情報収集は</a:t>
            </a:r>
            <a:r>
              <a:rPr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環境省支援事業</a:t>
            </a:r>
            <a:r>
              <a:rPr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委託）により実施</a:t>
            </a:r>
            <a:endParaRPr lang="en-US" altLang="ja-JP"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82395" y="2492896"/>
            <a:ext cx="1957357" cy="4970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000" dirty="0" smtClean="0"/>
              <a:t>【</a:t>
            </a:r>
            <a:r>
              <a:rPr kumimoji="1" lang="ja-JP" altLang="en-US" sz="2000" dirty="0" smtClean="0"/>
              <a:t>当初の課題</a:t>
            </a:r>
            <a:r>
              <a:rPr lang="en-US" altLang="ja-JP" sz="2000" dirty="0" smtClean="0"/>
              <a:t>】</a:t>
            </a:r>
            <a:endParaRPr kumimoji="1" lang="ja-JP" altLang="en-US" sz="2000" dirty="0"/>
          </a:p>
        </p:txBody>
      </p:sp>
      <p:sp>
        <p:nvSpPr>
          <p:cNvPr id="6" name="正方形/長方形 5"/>
          <p:cNvSpPr/>
          <p:nvPr/>
        </p:nvSpPr>
        <p:spPr>
          <a:xfrm>
            <a:off x="449094" y="5013176"/>
            <a:ext cx="3906882"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000" dirty="0" smtClean="0"/>
              <a:t>【</a:t>
            </a:r>
            <a:r>
              <a:rPr kumimoji="1" lang="ja-JP" altLang="en-US" sz="2000" dirty="0" smtClean="0"/>
              <a:t>課題解決のために実施したこと</a:t>
            </a:r>
            <a:r>
              <a:rPr kumimoji="1" lang="en-US" altLang="ja-JP" sz="2000" dirty="0" smtClean="0"/>
              <a:t>】</a:t>
            </a:r>
            <a:endParaRPr kumimoji="1" lang="ja-JP" altLang="en-US" sz="2000" dirty="0"/>
          </a:p>
        </p:txBody>
      </p:sp>
      <p:sp>
        <p:nvSpPr>
          <p:cNvPr id="7" name="角丸四角形 6"/>
          <p:cNvSpPr/>
          <p:nvPr/>
        </p:nvSpPr>
        <p:spPr>
          <a:xfrm>
            <a:off x="486690" y="1127239"/>
            <a:ext cx="8117757" cy="12216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400" dirty="0" smtClean="0"/>
          </a:p>
          <a:p>
            <a:r>
              <a:rPr lang="ja-JP" altLang="en-US" sz="2000" dirty="0" smtClean="0">
                <a:solidFill>
                  <a:srgbClr val="FF0000"/>
                </a:solidFill>
              </a:rPr>
              <a:t>～</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既にあった気候変動の影響やそれに対する</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対策の調査を実施～</a:t>
            </a:r>
            <a:endParaRPr lang="en-US" altLang="ja-JP" sz="2000" dirty="0">
              <a:solidFill>
                <a:srgbClr val="FF0000"/>
              </a:solidFill>
            </a:endParaRPr>
          </a:p>
          <a:p>
            <a:pPr marL="342900" indent="-342900">
              <a:buFont typeface="Arial" panose="020B0604020202020204" pitchFamily="34" charset="0"/>
              <a:buChar char="•"/>
            </a:pPr>
            <a:r>
              <a:rPr lang="ja-JP" altLang="en-US" sz="2400" dirty="0" smtClean="0"/>
              <a:t>庁内</a:t>
            </a:r>
            <a:r>
              <a:rPr lang="ja-JP" altLang="en-US" sz="2400" dirty="0"/>
              <a:t>各所属や研究機関が持っている</a:t>
            </a:r>
            <a:r>
              <a:rPr lang="ja-JP" altLang="en-US" sz="2400" dirty="0" smtClean="0"/>
              <a:t>情報</a:t>
            </a:r>
            <a:endParaRPr lang="en-US" altLang="ja-JP" sz="2400" dirty="0" smtClean="0"/>
          </a:p>
          <a:p>
            <a:pPr marL="342900" indent="-342900">
              <a:buFont typeface="Arial" panose="020B0604020202020204" pitchFamily="34" charset="0"/>
              <a:buChar char="•"/>
            </a:pPr>
            <a:r>
              <a:rPr lang="ja-JP" altLang="en-US" sz="2400" dirty="0" smtClean="0"/>
              <a:t>過去</a:t>
            </a:r>
            <a:r>
              <a:rPr lang="ja-JP" altLang="en-US" sz="2400" dirty="0"/>
              <a:t>の文献や論文等</a:t>
            </a:r>
            <a:endParaRPr lang="en-US" altLang="ja-JP" sz="2400" dirty="0"/>
          </a:p>
          <a:p>
            <a:endParaRPr lang="en-US" altLang="ja-JP" sz="2400" dirty="0"/>
          </a:p>
        </p:txBody>
      </p:sp>
      <p:sp>
        <p:nvSpPr>
          <p:cNvPr id="9" name="角丸四角形吹き出し 8"/>
          <p:cNvSpPr/>
          <p:nvPr/>
        </p:nvSpPr>
        <p:spPr>
          <a:xfrm>
            <a:off x="6588224" y="1988839"/>
            <a:ext cx="2304256" cy="655111"/>
          </a:xfrm>
          <a:prstGeom prst="wedgeRoundRectCallout">
            <a:avLst>
              <a:gd name="adj1" fmla="val -40895"/>
              <a:gd name="adj2" fmla="val -85286"/>
              <a:gd name="adj3" fmla="val 16667"/>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a:t>ここではじめて庁内連携が</a:t>
            </a:r>
            <a:r>
              <a:rPr lang="ja-JP" altLang="en-US" sz="1400" dirty="0" smtClean="0"/>
              <a:t>必要となった。</a:t>
            </a:r>
            <a:endParaRPr kumimoji="1" lang="ja-JP" altLang="en-US" sz="1400" dirty="0"/>
          </a:p>
        </p:txBody>
      </p:sp>
      <p:sp>
        <p:nvSpPr>
          <p:cNvPr id="10" name="角丸四角形吹き出し 9"/>
          <p:cNvSpPr/>
          <p:nvPr/>
        </p:nvSpPr>
        <p:spPr>
          <a:xfrm>
            <a:off x="5220072" y="4668297"/>
            <a:ext cx="3528392" cy="655111"/>
          </a:xfrm>
          <a:prstGeom prst="wedgeRoundRectCallout">
            <a:avLst>
              <a:gd name="adj1" fmla="val 1894"/>
              <a:gd name="adj2" fmla="val 150670"/>
              <a:gd name="adj3" fmla="val 16667"/>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a:t>収集した情報が本当に気候変動の影響で起こったのかどうかの疑義が生じている</a:t>
            </a:r>
          </a:p>
        </p:txBody>
      </p:sp>
      <p:sp>
        <p:nvSpPr>
          <p:cNvPr id="8" name="スライド番号プレースホルダー 7"/>
          <p:cNvSpPr>
            <a:spLocks noGrp="1"/>
          </p:cNvSpPr>
          <p:nvPr>
            <p:ph type="sldNum" sz="quarter" idx="12"/>
          </p:nvPr>
        </p:nvSpPr>
        <p:spPr>
          <a:xfrm>
            <a:off x="6758880" y="6520259"/>
            <a:ext cx="2133600" cy="365125"/>
          </a:xfrm>
        </p:spPr>
        <p:txBody>
          <a:bodyPr/>
          <a:lstStyle/>
          <a:p>
            <a:fld id="{9B236F64-2D9E-466A-AF17-3595686591A9}" type="slidenum">
              <a:rPr kumimoji="1" lang="ja-JP" altLang="en-US" smtClean="0"/>
              <a:t>10</a:t>
            </a:fld>
            <a:endParaRPr kumimoji="1" lang="ja-JP" altLang="en-US" dirty="0"/>
          </a:p>
        </p:txBody>
      </p:sp>
    </p:spTree>
    <p:extLst>
      <p:ext uri="{BB962C8B-B14F-4D97-AF65-F5344CB8AC3E}">
        <p14:creationId xmlns:p14="http://schemas.microsoft.com/office/powerpoint/2010/main" val="405987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107504" y="2204864"/>
            <a:ext cx="4248472" cy="1919064"/>
          </a:xfrm>
          <a:prstGeom prst="bevel">
            <a:avLst>
              <a:gd name="adj" fmla="val 3550"/>
            </a:avLst>
          </a:prstGeom>
          <a:solidFill>
            <a:srgbClr val="FFCC99"/>
          </a:solidFill>
        </p:spPr>
        <p:style>
          <a:lnRef idx="0">
            <a:schemeClr val="accent6"/>
          </a:lnRef>
          <a:fillRef idx="3">
            <a:schemeClr val="accent6"/>
          </a:fillRef>
          <a:effectRef idx="3">
            <a:schemeClr val="accent6"/>
          </a:effectRef>
          <a:fontRef idx="minor">
            <a:schemeClr val="lt1"/>
          </a:fontRef>
        </p:style>
        <p:txBody>
          <a:bodyPr rtlCol="0" anchor="ctr"/>
          <a:lstStyle/>
          <a:p>
            <a:pPr marL="514350" indent="-514350">
              <a:buFont typeface="+mj-ea"/>
              <a:buAutoNum type="circleNumDbPlain"/>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設問の精査（一部委託に支援）</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ea"/>
              <a:buAutoNum type="circleNumDbPlain"/>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庁内会議内</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照会内容に関する説明を事前に実施</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ea"/>
              <a:buAutoNum type="circleNumDbPlain"/>
            </a:pP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国の影響評価報告書を添付</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21196" y="476672"/>
            <a:ext cx="8229600" cy="864096"/>
          </a:xfrm>
          <a:effectLst>
            <a:outerShdw blurRad="50800" dist="38100" dir="2700000" algn="tl" rotWithShape="0">
              <a:prstClr val="black">
                <a:alpha val="40000"/>
              </a:prstClr>
            </a:outerShdw>
          </a:effectLst>
          <a:scene3d>
            <a:camera prst="orthographicFront"/>
            <a:lightRig rig="threePt" dir="t"/>
          </a:scene3d>
          <a:sp3d>
            <a:bevelT prst="relaxedInset"/>
          </a:sp3d>
        </p:spPr>
        <p:txBody>
          <a:bodyPr>
            <a:normAutofit/>
          </a:bodyPr>
          <a:lstStyle/>
          <a:p>
            <a:r>
              <a:rPr lang="ja-JP" altLang="en-US" sz="3200" dirty="0">
                <a:ln>
                  <a:solidFill>
                    <a:schemeClr val="tx1">
                      <a:lumMod val="95000"/>
                      <a:lumOff val="5000"/>
                    </a:schemeClr>
                  </a:solidFill>
                </a:ln>
                <a:solidFill>
                  <a:srgbClr val="FFC000"/>
                </a:solidFill>
                <a:effectLst>
                  <a:outerShdw blurRad="75057" dist="38100" dir="5400000" sy="-20000" rotWithShape="0">
                    <a:prstClr val="black">
                      <a:alpha val="25000"/>
                    </a:prstClr>
                  </a:outerShdw>
                </a:effectLst>
                <a:latin typeface="HG創英角ﾎﾟｯﾌﾟ体" panose="040B0A09000000000000" pitchFamily="49" charset="-128"/>
                <a:ea typeface="HG創英角ﾎﾟｯﾌﾟ体" panose="040B0A09000000000000" pitchFamily="49" charset="-128"/>
              </a:rPr>
              <a:t>庁内</a:t>
            </a:r>
            <a:r>
              <a:rPr lang="ja-JP" altLang="en-US" sz="3200" dirty="0" smtClean="0">
                <a:ln>
                  <a:solidFill>
                    <a:schemeClr val="tx1">
                      <a:lumMod val="95000"/>
                      <a:lumOff val="5000"/>
                    </a:schemeClr>
                  </a:solidFill>
                </a:ln>
                <a:solidFill>
                  <a:srgbClr val="FFC000"/>
                </a:solidFill>
                <a:effectLst>
                  <a:outerShdw blurRad="75057" dist="38100" dir="5400000" sy="-20000" rotWithShape="0">
                    <a:prstClr val="black">
                      <a:alpha val="25000"/>
                    </a:prstClr>
                  </a:outerShdw>
                </a:effectLst>
                <a:latin typeface="HG創英角ﾎﾟｯﾌﾟ体" panose="040B0A09000000000000" pitchFamily="49" charset="-128"/>
                <a:ea typeface="HG創英角ﾎﾟｯﾌﾟ体" panose="040B0A09000000000000" pitchFamily="49" charset="-128"/>
              </a:rPr>
              <a:t>照会</a:t>
            </a:r>
            <a:r>
              <a:rPr lang="ja-JP" altLang="en-US" sz="3200" dirty="0">
                <a:ln>
                  <a:solidFill>
                    <a:schemeClr val="tx1">
                      <a:lumMod val="95000"/>
                      <a:lumOff val="5000"/>
                    </a:schemeClr>
                  </a:solidFill>
                </a:ln>
                <a:solidFill>
                  <a:srgbClr val="FFC000"/>
                </a:solidFill>
                <a:effectLst>
                  <a:outerShdw blurRad="75057" dist="38100" dir="5400000" sy="-20000" rotWithShape="0">
                    <a:prstClr val="black">
                      <a:alpha val="25000"/>
                    </a:prstClr>
                  </a:outerShdw>
                </a:effectLst>
                <a:latin typeface="HG創英角ﾎﾟｯﾌﾟ体" panose="040B0A09000000000000" pitchFamily="49" charset="-128"/>
                <a:ea typeface="HG創英角ﾎﾟｯﾌﾟ体" panose="040B0A09000000000000" pitchFamily="49" charset="-128"/>
              </a:rPr>
              <a:t>を</a:t>
            </a:r>
            <a:r>
              <a:rPr lang="ja-JP" altLang="en-US" sz="3200" dirty="0" smtClean="0">
                <a:ln>
                  <a:solidFill>
                    <a:schemeClr val="tx1">
                      <a:lumMod val="95000"/>
                      <a:lumOff val="5000"/>
                    </a:schemeClr>
                  </a:solidFill>
                </a:ln>
                <a:solidFill>
                  <a:srgbClr val="FFC000"/>
                </a:solidFill>
                <a:effectLst>
                  <a:outerShdw blurRad="75057" dist="38100" dir="5400000" sy="-20000" rotWithShape="0">
                    <a:prstClr val="black">
                      <a:alpha val="25000"/>
                    </a:prstClr>
                  </a:outerShdw>
                </a:effectLst>
                <a:latin typeface="HG創英角ﾎﾟｯﾌﾟ体" panose="040B0A09000000000000" pitchFamily="49" charset="-128"/>
                <a:ea typeface="HG創英角ﾎﾟｯﾌﾟ体" panose="040B0A09000000000000" pitchFamily="49" charset="-128"/>
              </a:rPr>
              <a:t>実施した時のポイント</a:t>
            </a:r>
            <a:endParaRPr kumimoji="1" lang="ja-JP" altLang="en-US" sz="3200" dirty="0">
              <a:ln>
                <a:solidFill>
                  <a:schemeClr val="tx1">
                    <a:lumMod val="95000"/>
                    <a:lumOff val="5000"/>
                  </a:schemeClr>
                </a:solidFill>
              </a:ln>
              <a:solidFill>
                <a:srgbClr val="FFC000"/>
              </a:solidFill>
              <a:effectLst>
                <a:outerShdw blurRad="75057" dist="38100" dir="5400000" sy="-20000" rotWithShape="0">
                  <a:prstClr val="black">
                    <a:alpha val="25000"/>
                  </a:prstClr>
                </a:outerShdw>
              </a:effectLst>
              <a:latin typeface="HG創英角ﾎﾟｯﾌﾟ体" panose="040B0A09000000000000" pitchFamily="49" charset="-128"/>
              <a:ea typeface="HG創英角ﾎﾟｯﾌﾟ体" panose="040B0A09000000000000" pitchFamily="49" charset="-128"/>
            </a:endParaRPr>
          </a:p>
        </p:txBody>
      </p:sp>
      <p:graphicFrame>
        <p:nvGraphicFramePr>
          <p:cNvPr id="10" name="図表 9"/>
          <p:cNvGraphicFramePr/>
          <p:nvPr>
            <p:extLst>
              <p:ext uri="{D42A27DB-BD31-4B8C-83A1-F6EECF244321}">
                <p14:modId xmlns:p14="http://schemas.microsoft.com/office/powerpoint/2010/main" val="3165149433"/>
              </p:ext>
            </p:extLst>
          </p:nvPr>
        </p:nvGraphicFramePr>
        <p:xfrm>
          <a:off x="4499992" y="1448780"/>
          <a:ext cx="4536504" cy="529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円/楕円 8"/>
          <p:cNvSpPr/>
          <p:nvPr/>
        </p:nvSpPr>
        <p:spPr>
          <a:xfrm>
            <a:off x="126380" y="4581128"/>
            <a:ext cx="4248472" cy="1872208"/>
          </a:xfrm>
          <a:prstGeom prst="ellipse">
            <a:avLst/>
          </a:prstGeom>
          <a:effectLst>
            <a:glow rad="101600">
              <a:schemeClr val="accent1">
                <a:satMod val="175000"/>
                <a:alpha val="12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smtClean="0"/>
              <a:t>庁内照会の時に、各課の回答の参考となるよう</a:t>
            </a:r>
            <a:r>
              <a:rPr lang="ja-JP" altLang="en-US" sz="1600" b="1" dirty="0" smtClean="0">
                <a:solidFill>
                  <a:srgbClr val="FF0000"/>
                </a:solidFill>
              </a:rPr>
              <a:t>「日本における気候変動による影響の評価に関する報告と今後の課題について」</a:t>
            </a:r>
            <a:r>
              <a:rPr lang="ja-JP" altLang="en-US" sz="1200" dirty="0" smtClean="0"/>
              <a:t>（中央環境審議会意見具申）</a:t>
            </a:r>
            <a:r>
              <a:rPr lang="ja-JP" altLang="en-US" sz="1600" dirty="0" smtClean="0"/>
              <a:t>を添付した</a:t>
            </a:r>
            <a:endParaRPr kumimoji="1" lang="ja-JP" altLang="en-US" sz="1600" dirty="0"/>
          </a:p>
        </p:txBody>
      </p:sp>
      <p:cxnSp>
        <p:nvCxnSpPr>
          <p:cNvPr id="5" name="直線矢印コネクタ 4"/>
          <p:cNvCxnSpPr>
            <a:endCxn id="9" idx="0"/>
          </p:cNvCxnSpPr>
          <p:nvPr/>
        </p:nvCxnSpPr>
        <p:spPr>
          <a:xfrm>
            <a:off x="2250616" y="3655876"/>
            <a:ext cx="0" cy="925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屈折矢印 10"/>
          <p:cNvSpPr/>
          <p:nvPr/>
        </p:nvSpPr>
        <p:spPr>
          <a:xfrm rot="5400000">
            <a:off x="4662010" y="2394242"/>
            <a:ext cx="360040" cy="396044"/>
          </a:xfrm>
          <a:prstGeom prst="bentUpArrow">
            <a:avLst>
              <a:gd name="adj1" fmla="val 38567"/>
              <a:gd name="adj2" fmla="val 38567"/>
              <a:gd name="adj3"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屈折矢印 11"/>
          <p:cNvSpPr/>
          <p:nvPr/>
        </p:nvSpPr>
        <p:spPr>
          <a:xfrm rot="5400000">
            <a:off x="4660162" y="5931278"/>
            <a:ext cx="360040" cy="396044"/>
          </a:xfrm>
          <a:prstGeom prst="bentUpArrow">
            <a:avLst>
              <a:gd name="adj1" fmla="val 38567"/>
              <a:gd name="adj2" fmla="val 38567"/>
              <a:gd name="adj3"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3" name="屈折矢印 12"/>
          <p:cNvSpPr/>
          <p:nvPr/>
        </p:nvSpPr>
        <p:spPr>
          <a:xfrm rot="5400000">
            <a:off x="4662010" y="4923166"/>
            <a:ext cx="360040" cy="396044"/>
          </a:xfrm>
          <a:prstGeom prst="bentUpArrow">
            <a:avLst>
              <a:gd name="adj1" fmla="val 38567"/>
              <a:gd name="adj2" fmla="val 38567"/>
              <a:gd name="adj3"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4" name="屈折矢印 13"/>
          <p:cNvSpPr/>
          <p:nvPr/>
        </p:nvSpPr>
        <p:spPr>
          <a:xfrm rot="5400000">
            <a:off x="4662010" y="3457854"/>
            <a:ext cx="360040" cy="396044"/>
          </a:xfrm>
          <a:prstGeom prst="bentUpArrow">
            <a:avLst>
              <a:gd name="adj1" fmla="val 38567"/>
              <a:gd name="adj2" fmla="val 38567"/>
              <a:gd name="adj3"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角丸四角形 15"/>
          <p:cNvSpPr/>
          <p:nvPr/>
        </p:nvSpPr>
        <p:spPr>
          <a:xfrm>
            <a:off x="638126" y="1484784"/>
            <a:ext cx="3187228" cy="504056"/>
          </a:xfrm>
          <a:prstGeom prst="roundRect">
            <a:avLst>
              <a:gd name="adj" fmla="val 49421"/>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対象：庁内ＷＧ</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メンバーのみ</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B236F64-2D9E-466A-AF17-3595686591A9}" type="slidenum">
              <a:rPr kumimoji="1" lang="ja-JP" altLang="en-US" smtClean="0"/>
              <a:t>11</a:t>
            </a:fld>
            <a:endParaRPr kumimoji="1" lang="ja-JP" altLang="en-US"/>
          </a:p>
        </p:txBody>
      </p:sp>
    </p:spTree>
    <p:extLst>
      <p:ext uri="{BB962C8B-B14F-4D97-AF65-F5344CB8AC3E}">
        <p14:creationId xmlns:p14="http://schemas.microsoft.com/office/powerpoint/2010/main" val="247950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4716016" y="908720"/>
            <a:ext cx="4367096" cy="4464496"/>
          </a:xfrm>
          <a:prstGeom prst="roundRect">
            <a:avLst/>
          </a:prstGeom>
          <a:solidFill>
            <a:srgbClr val="FFFF99"/>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pPr algn="l"/>
            <a:r>
              <a:rPr kumimoji="1" lang="ja-JP" altLang="en-US" sz="3200" dirty="0" smtClean="0"/>
              <a:t>⑤地域の状況を知る</a:t>
            </a:r>
            <a:endParaRPr kumimoji="1" lang="ja-JP" altLang="en-US" sz="3200" dirty="0"/>
          </a:p>
        </p:txBody>
      </p:sp>
      <p:sp>
        <p:nvSpPr>
          <p:cNvPr id="4" name="タイトル 1"/>
          <p:cNvSpPr txBox="1">
            <a:spLocks/>
          </p:cNvSpPr>
          <p:nvPr/>
        </p:nvSpPr>
        <p:spPr>
          <a:xfrm>
            <a:off x="5004048" y="4365104"/>
            <a:ext cx="3959627" cy="100811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t>脆弱性</a:t>
            </a:r>
            <a:r>
              <a:rPr lang="ja-JP" altLang="en-US" sz="1400" dirty="0"/>
              <a:t>（</a:t>
            </a:r>
            <a:r>
              <a:rPr lang="ja-JP" altLang="en-US" sz="1400" dirty="0" smtClean="0"/>
              <a:t>影響の受けやすさ）、暴露</a:t>
            </a:r>
            <a:r>
              <a:rPr lang="ja-JP" altLang="en-US" sz="1400" dirty="0"/>
              <a:t>（</a:t>
            </a:r>
            <a:r>
              <a:rPr lang="ja-JP" altLang="en-US" sz="1400" dirty="0" smtClean="0"/>
              <a:t>リスクにさらされること）、ハザード</a:t>
            </a:r>
            <a:r>
              <a:rPr lang="ja-JP" altLang="en-US" sz="1400" dirty="0"/>
              <a:t>（</a:t>
            </a:r>
            <a:r>
              <a:rPr lang="ja-JP" altLang="en-US" sz="1400" dirty="0" smtClean="0"/>
              <a:t>災害、危険な事象等）の３つの相互作用によってリスク</a:t>
            </a:r>
            <a:r>
              <a:rPr lang="ja-JP" altLang="en-US" sz="1400" dirty="0"/>
              <a:t>（</a:t>
            </a:r>
            <a:r>
              <a:rPr lang="ja-JP" altLang="en-US" sz="1400" dirty="0" smtClean="0"/>
              <a:t>影響）がもたらされる。</a:t>
            </a:r>
            <a:endParaRPr lang="ja-JP" altLang="en-US" sz="1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60033"/>
            <a:ext cx="4107528" cy="25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211799" y="4079114"/>
            <a:ext cx="4349081" cy="1078079"/>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Arial" panose="020B0604020202020204"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状況を</a:t>
            </a:r>
            <a:r>
              <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知る</a:t>
            </a:r>
            <a:r>
              <a:rPr lang="ja-JP" altLang="en-US"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に収集すべき情報とは何か？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情報収集の方法は？</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07505" y="3645024"/>
            <a:ext cx="1800200" cy="43204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000" dirty="0" smtClean="0"/>
              <a:t>【</a:t>
            </a:r>
            <a:r>
              <a:rPr kumimoji="1" lang="ja-JP" altLang="en-US" sz="2000" dirty="0" smtClean="0"/>
              <a:t>当初の課題</a:t>
            </a:r>
            <a:r>
              <a:rPr lang="en-US" altLang="ja-JP" sz="2000" dirty="0" smtClean="0"/>
              <a:t>】</a:t>
            </a:r>
            <a:endParaRPr kumimoji="1" lang="ja-JP" altLang="en-US" sz="2000" dirty="0"/>
          </a:p>
        </p:txBody>
      </p:sp>
      <p:sp>
        <p:nvSpPr>
          <p:cNvPr id="9" name="コンテンツ プレースホルダー 2"/>
          <p:cNvSpPr txBox="1">
            <a:spLocks/>
          </p:cNvSpPr>
          <p:nvPr/>
        </p:nvSpPr>
        <p:spPr>
          <a:xfrm>
            <a:off x="275781" y="5949280"/>
            <a:ext cx="7909760" cy="720080"/>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18000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r>
              <a:rPr lang="ja-JP" altLang="en-US" sz="2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自然環境・経済状況に</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ついてのみ</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環境省支援事業</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委託）に</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より収集し、整理を実施</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9511" y="5445224"/>
            <a:ext cx="3888433" cy="504056"/>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000" dirty="0" smtClean="0"/>
              <a:t>【</a:t>
            </a:r>
            <a:r>
              <a:rPr kumimoji="1" lang="ja-JP" altLang="en-US" sz="2000" dirty="0" smtClean="0"/>
              <a:t>課題解決のために実施したこと</a:t>
            </a:r>
            <a:r>
              <a:rPr kumimoji="1" lang="en-US" altLang="ja-JP" sz="2000" dirty="0" smtClean="0"/>
              <a:t>】</a:t>
            </a:r>
            <a:endParaRPr kumimoji="1" lang="ja-JP" altLang="en-US" sz="2000" dirty="0"/>
          </a:p>
        </p:txBody>
      </p:sp>
      <p:sp>
        <p:nvSpPr>
          <p:cNvPr id="11" name="角丸四角形 10"/>
          <p:cNvSpPr/>
          <p:nvPr/>
        </p:nvSpPr>
        <p:spPr>
          <a:xfrm>
            <a:off x="251520" y="1555675"/>
            <a:ext cx="4237352" cy="1873325"/>
          </a:xfrm>
          <a:prstGeom prst="roundRect">
            <a:avLst>
              <a:gd name="adj" fmla="val 0"/>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endParaRPr lang="en-US" altLang="ja-JP" dirty="0" smtClean="0"/>
          </a:p>
          <a:p>
            <a:r>
              <a:rPr lang="ja-JP" altLang="en-US" dirty="0" smtClean="0"/>
              <a:t>　</a:t>
            </a:r>
            <a:r>
              <a:rPr lang="ja-JP" altLang="en-US" b="1" dirty="0" smtClean="0">
                <a:solidFill>
                  <a:srgbClr val="FF0000"/>
                </a:solidFill>
              </a:rPr>
              <a:t>「どこ</a:t>
            </a:r>
            <a:r>
              <a:rPr lang="ja-JP" altLang="en-US" b="1" dirty="0">
                <a:solidFill>
                  <a:srgbClr val="FF0000"/>
                </a:solidFill>
              </a:rPr>
              <a:t>の地域でどれくらいの影響がでる（危険にさらされる）のか</a:t>
            </a:r>
            <a:r>
              <a:rPr lang="ja-JP" altLang="en-US" b="1" dirty="0" smtClean="0">
                <a:solidFill>
                  <a:srgbClr val="FF0000"/>
                </a:solidFill>
              </a:rPr>
              <a:t>？」</a:t>
            </a:r>
            <a:r>
              <a:rPr lang="ja-JP" altLang="en-US" dirty="0" smtClean="0">
                <a:solidFill>
                  <a:schemeClr val="tx1"/>
                </a:solidFill>
              </a:rPr>
              <a:t>と、いうことを把握することが、</a:t>
            </a:r>
            <a:r>
              <a:rPr lang="ja-JP" altLang="en-US" dirty="0"/>
              <a:t>気候変動による影響の評価を検討するうえで、</a:t>
            </a:r>
            <a:r>
              <a:rPr lang="ja-JP" altLang="en-US" dirty="0" smtClean="0">
                <a:solidFill>
                  <a:schemeClr val="tx1"/>
                </a:solidFill>
              </a:rPr>
              <a:t>有効であるため。</a:t>
            </a:r>
            <a:endParaRPr lang="ja-JP" altLang="en-US" dirty="0">
              <a:solidFill>
                <a:schemeClr val="tx1"/>
              </a:solidFill>
            </a:endParaRPr>
          </a:p>
        </p:txBody>
      </p:sp>
      <p:sp>
        <p:nvSpPr>
          <p:cNvPr id="15" name="正方形/長方形 14"/>
          <p:cNvSpPr/>
          <p:nvPr/>
        </p:nvSpPr>
        <p:spPr>
          <a:xfrm>
            <a:off x="190632" y="1340768"/>
            <a:ext cx="4381368" cy="43204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tIns="36000" bIns="36000" rtlCol="0" anchor="ctr"/>
          <a:lstStyle/>
          <a:p>
            <a:pPr algn="ctr"/>
            <a:r>
              <a:rPr lang="ja-JP" altLang="en-US" dirty="0" smtClean="0">
                <a:solidFill>
                  <a:schemeClr val="tx1"/>
                </a:solidFill>
                <a:latin typeface="+mn-ea"/>
                <a:cs typeface="メイリオ" panose="020B0604030504040204" pitchFamily="50" charset="-128"/>
              </a:rPr>
              <a:t>なぜ地域の状況を知ることが必要なのか？</a:t>
            </a:r>
            <a:endParaRPr kumimoji="1" lang="ja-JP" altLang="en-US" dirty="0">
              <a:solidFill>
                <a:schemeClr val="tx1"/>
              </a:solidFill>
              <a:latin typeface="+mn-ea"/>
              <a:cs typeface="メイリオ" panose="020B0604030504040204" pitchFamily="50" charset="-128"/>
            </a:endParaRPr>
          </a:p>
        </p:txBody>
      </p:sp>
      <p:sp>
        <p:nvSpPr>
          <p:cNvPr id="16" name="正方形/長方形 15"/>
          <p:cNvSpPr/>
          <p:nvPr/>
        </p:nvSpPr>
        <p:spPr>
          <a:xfrm>
            <a:off x="6445021" y="3937140"/>
            <a:ext cx="2663483" cy="283949"/>
          </a:xfrm>
          <a:prstGeom prst="rect">
            <a:avLst/>
          </a:prstGeom>
        </p:spPr>
        <p:txBody>
          <a:bodyPr wrap="square">
            <a:spAutoFit/>
          </a:bodyPr>
          <a:lstStyle/>
          <a:p>
            <a:r>
              <a:rPr lang="ja-JP" altLang="en-US" sz="1200" dirty="0" smtClean="0"/>
              <a:t>出典</a:t>
            </a:r>
            <a:r>
              <a:rPr lang="ja-JP" altLang="en-US" sz="1200" dirty="0"/>
              <a:t>：図</a:t>
            </a:r>
            <a:r>
              <a:rPr lang="en-US" altLang="ja-JP" sz="1200" dirty="0"/>
              <a:t>. IPCC AR5 WGII SPM Fig SPM.1 </a:t>
            </a:r>
            <a:endParaRPr lang="ja-JP" altLang="en-US" sz="1200" dirty="0"/>
          </a:p>
        </p:txBody>
      </p:sp>
      <p:sp>
        <p:nvSpPr>
          <p:cNvPr id="17" name="正方形/長方形 16"/>
          <p:cNvSpPr/>
          <p:nvPr/>
        </p:nvSpPr>
        <p:spPr>
          <a:xfrm>
            <a:off x="5508104" y="1052736"/>
            <a:ext cx="2879507" cy="338554"/>
          </a:xfrm>
          <a:prstGeom prst="rect">
            <a:avLst/>
          </a:prstGeom>
        </p:spPr>
        <p:txBody>
          <a:bodyPr wrap="square">
            <a:spAutoFit/>
          </a:bodyPr>
          <a:lstStyle/>
          <a:p>
            <a:pPr algn="ctr"/>
            <a:r>
              <a:rPr lang="ja-JP" altLang="en-US" sz="1600" b="1" dirty="0" smtClean="0"/>
              <a:t>リスクの概念図</a:t>
            </a:r>
            <a:endParaRPr lang="ja-JP" altLang="en-US" sz="1600" b="1" dirty="0"/>
          </a:p>
        </p:txBody>
      </p:sp>
      <p:sp>
        <p:nvSpPr>
          <p:cNvPr id="3" name="スライド番号プレースホルダー 2"/>
          <p:cNvSpPr>
            <a:spLocks noGrp="1"/>
          </p:cNvSpPr>
          <p:nvPr>
            <p:ph type="sldNum" sz="quarter" idx="12"/>
          </p:nvPr>
        </p:nvSpPr>
        <p:spPr>
          <a:xfrm>
            <a:off x="6686872" y="6376243"/>
            <a:ext cx="2133600" cy="365125"/>
          </a:xfrm>
        </p:spPr>
        <p:txBody>
          <a:bodyPr/>
          <a:lstStyle/>
          <a:p>
            <a:fld id="{9B236F64-2D9E-466A-AF17-3595686591A9}" type="slidenum">
              <a:rPr kumimoji="1" lang="ja-JP" altLang="en-US" smtClean="0"/>
              <a:t>12</a:t>
            </a:fld>
            <a:endParaRPr kumimoji="1" lang="ja-JP" altLang="en-US"/>
          </a:p>
        </p:txBody>
      </p:sp>
    </p:spTree>
    <p:extLst>
      <p:ext uri="{BB962C8B-B14F-4D97-AF65-F5344CB8AC3E}">
        <p14:creationId xmlns:p14="http://schemas.microsoft.com/office/powerpoint/2010/main" val="1812428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480492" y="1268760"/>
            <a:ext cx="8388424" cy="936104"/>
          </a:xfrm>
          <a:prstGeom prst="rect">
            <a:avLst/>
          </a:prstGeom>
          <a:solidFill>
            <a:srgbClr val="FFCC99"/>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horz" lIns="91440" tIns="72000" rIns="91440" bIns="72000" rtlCol="0" anchor="ctr" anchorCtr="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100" dirty="0" smtClean="0">
                <a:solidFill>
                  <a:srgbClr val="7030A0"/>
                </a:solidFill>
              </a:rPr>
              <a:t>【</a:t>
            </a:r>
            <a:r>
              <a:rPr lang="ja-JP" altLang="en-US" sz="3100" dirty="0" smtClean="0">
                <a:solidFill>
                  <a:srgbClr val="7030A0"/>
                </a:solidFill>
              </a:rPr>
              <a:t>滋賀県の地域特性の例</a:t>
            </a:r>
            <a:r>
              <a:rPr lang="en-US" altLang="ja-JP" sz="3100" dirty="0" smtClean="0">
                <a:solidFill>
                  <a:srgbClr val="7030A0"/>
                </a:solidFill>
              </a:rPr>
              <a:t>】</a:t>
            </a:r>
          </a:p>
          <a:p>
            <a:r>
              <a:rPr lang="ja-JP" altLang="en-US" dirty="0" smtClean="0"/>
              <a:t>浸水被害による危険にさらされるタイミングが</a:t>
            </a:r>
            <a:r>
              <a:rPr lang="ja-JP" altLang="en-US" b="1" dirty="0" smtClean="0">
                <a:solidFill>
                  <a:srgbClr val="FF0000"/>
                </a:solidFill>
              </a:rPr>
              <a:t>３段階</a:t>
            </a:r>
            <a:r>
              <a:rPr lang="ja-JP" altLang="en-US" dirty="0" smtClean="0"/>
              <a:t>ある。</a:t>
            </a:r>
            <a:endParaRPr lang="ja-JP" altLang="en-US" dirty="0"/>
          </a:p>
        </p:txBody>
      </p:sp>
      <p:sp>
        <p:nvSpPr>
          <p:cNvPr id="5" name="コンテンツ プレースホルダー 2"/>
          <p:cNvSpPr txBox="1">
            <a:spLocks/>
          </p:cNvSpPr>
          <p:nvPr/>
        </p:nvSpPr>
        <p:spPr>
          <a:xfrm>
            <a:off x="323528" y="407492"/>
            <a:ext cx="8229600" cy="533400"/>
          </a:xfrm>
          <a:prstGeom prst="rect">
            <a:avLst/>
          </a:prstGeom>
        </p:spPr>
        <p:txBody>
          <a:bodyPr/>
          <a:lstStyle>
            <a:lvl1pPr marL="342900" indent="-342900" algn="l" rtl="0" eaLnBrk="0" fontAlgn="base" hangingPunct="0">
              <a:spcBef>
                <a:spcPct val="20000"/>
              </a:spcBef>
              <a:spcAft>
                <a:spcPct val="0"/>
              </a:spcAft>
              <a:buChar char="•"/>
              <a:defRPr kumimoji="1" sz="24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accent2"/>
                </a:solidFill>
                <a:latin typeface="+mn-lt"/>
                <a:ea typeface="+mn-ea"/>
              </a:defRPr>
            </a:lvl2pPr>
            <a:lvl3pPr marL="1143000" indent="-228600" algn="l" rtl="0" eaLnBrk="0" fontAlgn="base" hangingPunct="0">
              <a:spcBef>
                <a:spcPct val="20000"/>
              </a:spcBef>
              <a:spcAft>
                <a:spcPct val="0"/>
              </a:spcAft>
              <a:buChar char="•"/>
              <a:defRPr kumimoji="1" sz="2400">
                <a:solidFill>
                  <a:schemeClr val="accent2"/>
                </a:solidFill>
                <a:latin typeface="+mn-lt"/>
                <a:ea typeface="+mn-ea"/>
              </a:defRPr>
            </a:lvl3pPr>
            <a:lvl4pPr marL="1600200" indent="-228600" algn="l" rtl="0" eaLnBrk="0" fontAlgn="base" hangingPunct="0">
              <a:spcBef>
                <a:spcPct val="20000"/>
              </a:spcBef>
              <a:spcAft>
                <a:spcPct val="0"/>
              </a:spcAft>
              <a:buChar char="–"/>
              <a:defRPr kumimoji="1" sz="2400">
                <a:solidFill>
                  <a:schemeClr val="accent2"/>
                </a:solidFill>
                <a:latin typeface="+mn-lt"/>
                <a:ea typeface="+mn-ea"/>
              </a:defRPr>
            </a:lvl4pPr>
            <a:lvl5pPr marL="2057400" indent="-228600" algn="l" rtl="0" eaLnBrk="0" fontAlgn="base" hangingPunct="0">
              <a:spcBef>
                <a:spcPct val="20000"/>
              </a:spcBef>
              <a:spcAft>
                <a:spcPct val="0"/>
              </a:spcAft>
              <a:buChar char="»"/>
              <a:defRPr kumimoji="1" sz="2400">
                <a:solidFill>
                  <a:schemeClr val="accent2"/>
                </a:solidFill>
                <a:latin typeface="+mn-lt"/>
                <a:ea typeface="+mn-ea"/>
              </a:defRPr>
            </a:lvl5pPr>
            <a:lvl6pPr marL="2514600" indent="-228600" algn="l" rtl="0" eaLnBrk="1" fontAlgn="base" hangingPunct="1">
              <a:spcBef>
                <a:spcPct val="20000"/>
              </a:spcBef>
              <a:spcAft>
                <a:spcPct val="0"/>
              </a:spcAft>
              <a:buChar char="»"/>
              <a:defRPr kumimoji="1" sz="2400">
                <a:solidFill>
                  <a:schemeClr val="accent2"/>
                </a:solidFill>
                <a:latin typeface="+mn-lt"/>
                <a:ea typeface="+mn-ea"/>
              </a:defRPr>
            </a:lvl6pPr>
            <a:lvl7pPr marL="2971800" indent="-228600" algn="l" rtl="0" eaLnBrk="1" fontAlgn="base" hangingPunct="1">
              <a:spcBef>
                <a:spcPct val="20000"/>
              </a:spcBef>
              <a:spcAft>
                <a:spcPct val="0"/>
              </a:spcAft>
              <a:buChar char="»"/>
              <a:defRPr kumimoji="1" sz="2400">
                <a:solidFill>
                  <a:schemeClr val="accent2"/>
                </a:solidFill>
                <a:latin typeface="+mn-lt"/>
                <a:ea typeface="+mn-ea"/>
              </a:defRPr>
            </a:lvl7pPr>
            <a:lvl8pPr marL="3429000" indent="-228600" algn="l" rtl="0" eaLnBrk="1" fontAlgn="base" hangingPunct="1">
              <a:spcBef>
                <a:spcPct val="20000"/>
              </a:spcBef>
              <a:spcAft>
                <a:spcPct val="0"/>
              </a:spcAft>
              <a:buChar char="»"/>
              <a:defRPr kumimoji="1" sz="2400">
                <a:solidFill>
                  <a:schemeClr val="accent2"/>
                </a:solidFill>
                <a:latin typeface="+mn-lt"/>
                <a:ea typeface="+mn-ea"/>
              </a:defRPr>
            </a:lvl8pPr>
            <a:lvl9pPr marL="3886200" indent="-228600" algn="l" rtl="0" eaLnBrk="1" fontAlgn="base" hangingPunct="1">
              <a:spcBef>
                <a:spcPct val="20000"/>
              </a:spcBef>
              <a:spcAft>
                <a:spcPct val="0"/>
              </a:spcAft>
              <a:buChar char="»"/>
              <a:defRPr kumimoji="1" sz="2400">
                <a:solidFill>
                  <a:schemeClr val="accent2"/>
                </a:solidFill>
                <a:latin typeface="+mn-lt"/>
                <a:ea typeface="+mn-ea"/>
              </a:defRPr>
            </a:lvl9pPr>
          </a:lstStyle>
          <a:p>
            <a:pPr marL="0" indent="0">
              <a:buNone/>
              <a:defRPr/>
            </a:pPr>
            <a:r>
              <a:rPr lang="ja-JP" altLang="en-US" sz="3200" dirty="0">
                <a:solidFill>
                  <a:srgbClr val="002060"/>
                </a:solidFill>
              </a:rPr>
              <a:t>（例</a:t>
            </a:r>
            <a:r>
              <a:rPr lang="ja-JP" altLang="en-US" sz="3200" dirty="0" smtClean="0">
                <a:solidFill>
                  <a:srgbClr val="002060"/>
                </a:solidFill>
              </a:rPr>
              <a:t>）</a:t>
            </a:r>
            <a:r>
              <a:rPr lang="ja-JP" altLang="en-US" sz="3200" dirty="0">
                <a:solidFill>
                  <a:srgbClr val="002060"/>
                </a:solidFill>
              </a:rPr>
              <a:t>　</a:t>
            </a:r>
            <a:r>
              <a:rPr lang="ja-JP" altLang="en-US" sz="3200" dirty="0" smtClean="0">
                <a:solidFill>
                  <a:srgbClr val="002060"/>
                </a:solidFill>
                <a:latin typeface="+mj-lt"/>
                <a:ea typeface="+mj-ea"/>
                <a:cs typeface="+mj-cs"/>
              </a:rPr>
              <a:t>滋賀県</a:t>
            </a:r>
            <a:r>
              <a:rPr lang="ja-JP" altLang="en-US" sz="3200" dirty="0">
                <a:solidFill>
                  <a:srgbClr val="002060"/>
                </a:solidFill>
                <a:latin typeface="+mj-lt"/>
                <a:ea typeface="+mj-ea"/>
                <a:cs typeface="+mj-cs"/>
              </a:rPr>
              <a:t>における浸水被害の</a:t>
            </a:r>
            <a:r>
              <a:rPr lang="ja-JP" altLang="en-US" sz="3200" dirty="0" smtClean="0">
                <a:solidFill>
                  <a:srgbClr val="002060"/>
                </a:solidFill>
                <a:latin typeface="+mj-lt"/>
                <a:ea typeface="+mj-ea"/>
                <a:cs typeface="+mj-cs"/>
              </a:rPr>
              <a:t>特徴　</a:t>
            </a:r>
            <a:endParaRPr lang="en-US" altLang="ja-JP" sz="3200" dirty="0">
              <a:solidFill>
                <a:srgbClr val="002060"/>
              </a:solidFill>
              <a:latin typeface="+mj-lt"/>
              <a:ea typeface="+mj-ea"/>
              <a:cs typeface="+mj-cs"/>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2482615"/>
            <a:ext cx="5979963" cy="425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6012160" y="3573016"/>
            <a:ext cx="3000772" cy="2016224"/>
          </a:xfrm>
          <a:prstGeom prst="ellipse">
            <a:avLst/>
          </a:prstGeom>
          <a:effectLst>
            <a:glow rad="101600">
              <a:schemeClr val="accent1">
                <a:satMod val="175000"/>
                <a:alpha val="12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6300192" y="3969060"/>
            <a:ext cx="2592288" cy="1368152"/>
          </a:xfrm>
        </p:spPr>
        <p:txBody>
          <a:bodyPr>
            <a:noAutofit/>
          </a:bodyPr>
          <a:lstStyle/>
          <a:p>
            <a:pPr algn="l"/>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このような地域ごとに異なる特徴を把握し、「暴露」の違いを考慮する必要がある。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13</a:t>
            </a:fld>
            <a:endParaRPr kumimoji="1" lang="ja-JP" altLang="en-US"/>
          </a:p>
        </p:txBody>
      </p:sp>
    </p:spTree>
    <p:extLst>
      <p:ext uri="{BB962C8B-B14F-4D97-AF65-F5344CB8AC3E}">
        <p14:creationId xmlns:p14="http://schemas.microsoft.com/office/powerpoint/2010/main" val="280469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617" y="2705512"/>
            <a:ext cx="2313535" cy="187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95536" y="188640"/>
            <a:ext cx="8229600" cy="706090"/>
          </a:xfrm>
        </p:spPr>
        <p:txBody>
          <a:bodyPr>
            <a:normAutofit/>
          </a:bodyPr>
          <a:lstStyle/>
          <a:p>
            <a:pPr algn="l"/>
            <a:r>
              <a:rPr lang="ja-JP" altLang="en-US" sz="3200" dirty="0" smtClean="0"/>
              <a:t>⑥将来</a:t>
            </a:r>
            <a:r>
              <a:rPr lang="ja-JP" altLang="en-US" sz="3200" dirty="0"/>
              <a:t>の気候を予測する</a:t>
            </a:r>
            <a:r>
              <a:rPr lang="ja-JP" altLang="en-US" sz="3200" dirty="0" smtClean="0"/>
              <a:t>。</a:t>
            </a:r>
            <a:endParaRPr kumimoji="1" lang="ja-JP" altLang="en-US" sz="3200" dirty="0"/>
          </a:p>
        </p:txBody>
      </p:sp>
      <p:sp>
        <p:nvSpPr>
          <p:cNvPr id="4" name="角丸四角形 3"/>
          <p:cNvSpPr/>
          <p:nvPr/>
        </p:nvSpPr>
        <p:spPr>
          <a:xfrm>
            <a:off x="251520" y="1484785"/>
            <a:ext cx="4315493" cy="1008111"/>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ja-JP" altLang="en-US" sz="1400" dirty="0"/>
              <a:t>気候予測とは具体的にどのようなものなの</a:t>
            </a:r>
            <a:r>
              <a:rPr lang="ja-JP" altLang="en-US" sz="1400" dirty="0" smtClean="0"/>
              <a:t>か</a:t>
            </a:r>
            <a:endParaRPr lang="en-US" altLang="ja-JP" sz="1400" dirty="0"/>
          </a:p>
          <a:p>
            <a:pPr marL="285750" indent="-285750">
              <a:buFont typeface="Arial" panose="020B0604020202020204" pitchFamily="34" charset="0"/>
              <a:buChar char="•"/>
            </a:pPr>
            <a:r>
              <a:rPr lang="ja-JP" altLang="en-US" sz="1400" dirty="0"/>
              <a:t>どれくらいの精度の予測ができるの</a:t>
            </a:r>
            <a:r>
              <a:rPr lang="ja-JP" altLang="en-US" sz="1400" dirty="0" smtClean="0"/>
              <a:t>か</a:t>
            </a:r>
            <a:endParaRPr lang="en-US" altLang="ja-JP" sz="1400" dirty="0"/>
          </a:p>
          <a:p>
            <a:pPr marL="285750" indent="-285750">
              <a:buFont typeface="Arial" panose="020B0604020202020204" pitchFamily="34" charset="0"/>
              <a:buChar char="•"/>
            </a:pPr>
            <a:r>
              <a:rPr lang="ja-JP" altLang="en-US" sz="1400" dirty="0" smtClean="0"/>
              <a:t>どの</a:t>
            </a:r>
            <a:r>
              <a:rPr lang="ja-JP" altLang="en-US" sz="1400" dirty="0"/>
              <a:t>気候</a:t>
            </a:r>
            <a:r>
              <a:rPr lang="ja-JP" altLang="en-US" sz="1400" dirty="0" smtClean="0"/>
              <a:t>モデル、どのシナリオで予測するのか</a:t>
            </a:r>
            <a:endParaRPr lang="en-US" altLang="ja-JP" sz="1400" dirty="0"/>
          </a:p>
        </p:txBody>
      </p:sp>
      <p:sp>
        <p:nvSpPr>
          <p:cNvPr id="5" name="正方形/長方形 4"/>
          <p:cNvSpPr/>
          <p:nvPr/>
        </p:nvSpPr>
        <p:spPr>
          <a:xfrm>
            <a:off x="107505" y="1124744"/>
            <a:ext cx="1872208" cy="432048"/>
          </a:xfrm>
          <a:prstGeom prst="rect">
            <a:avLst/>
          </a:prstGeom>
          <a:scene3d>
            <a:camera prst="orthographicFront"/>
            <a:lightRig rig="threePt" dir="t"/>
          </a:scene3d>
          <a:sp3d prstMaterial="flat">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000" dirty="0" smtClean="0"/>
              <a:t>【</a:t>
            </a:r>
            <a:r>
              <a:rPr kumimoji="1" lang="ja-JP" altLang="en-US" sz="2000" dirty="0" smtClean="0"/>
              <a:t>当初の課題</a:t>
            </a:r>
            <a:r>
              <a:rPr lang="en-US" altLang="ja-JP" sz="2000" dirty="0" smtClean="0"/>
              <a:t>】</a:t>
            </a:r>
            <a:endParaRPr kumimoji="1" lang="ja-JP" altLang="en-US" sz="2000" dirty="0"/>
          </a:p>
        </p:txBody>
      </p:sp>
      <p:sp>
        <p:nvSpPr>
          <p:cNvPr id="8" name="コンテンツ プレースホルダー 2"/>
          <p:cNvSpPr txBox="1">
            <a:spLocks/>
          </p:cNvSpPr>
          <p:nvPr/>
        </p:nvSpPr>
        <p:spPr>
          <a:xfrm>
            <a:off x="5004048" y="1196754"/>
            <a:ext cx="3946338" cy="1473570"/>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180000" rIns="91440" bIns="45720" rtlCol="0"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ja-JP" altLang="en-US"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気象庁大阪管区気象台や彦根地方気象台から気候に関する情報を提供いただいた。</a:t>
            </a:r>
            <a:endParaRPr lang="en-US" altLang="ja-JP"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dirty="0" smtClean="0">
                <a:solidFill>
                  <a:schemeClr val="tx1"/>
                </a:solidFill>
                <a:latin typeface="ＭＳ Ｐ明朝" panose="02020600040205080304" pitchFamily="18" charset="-128"/>
                <a:ea typeface="ＭＳ Ｐ明朝" panose="02020600040205080304" pitchFamily="18" charset="-128"/>
              </a:rPr>
              <a:t>気候モデル：</a:t>
            </a:r>
            <a:r>
              <a:rPr lang="ja-JP" altLang="en-US" sz="1800" dirty="0">
                <a:solidFill>
                  <a:schemeClr val="tx1"/>
                </a:solidFill>
                <a:latin typeface="ＭＳ Ｐ明朝" panose="02020600040205080304" pitchFamily="18" charset="-128"/>
                <a:ea typeface="ＭＳ Ｐ明朝" panose="02020600040205080304" pitchFamily="18" charset="-128"/>
              </a:rPr>
              <a:t>地球温暖化予測情報　第</a:t>
            </a:r>
            <a:r>
              <a:rPr lang="en-US" altLang="ja-JP" sz="1800" dirty="0">
                <a:solidFill>
                  <a:schemeClr val="tx1"/>
                </a:solidFill>
                <a:latin typeface="ＭＳ Ｐ明朝" panose="02020600040205080304" pitchFamily="18" charset="-128"/>
                <a:ea typeface="ＭＳ Ｐ明朝" panose="02020600040205080304" pitchFamily="18" charset="-128"/>
              </a:rPr>
              <a:t>8</a:t>
            </a:r>
            <a:r>
              <a:rPr lang="ja-JP" altLang="en-US" sz="1800" dirty="0">
                <a:solidFill>
                  <a:schemeClr val="tx1"/>
                </a:solidFill>
                <a:latin typeface="ＭＳ Ｐ明朝" panose="02020600040205080304" pitchFamily="18" charset="-128"/>
                <a:ea typeface="ＭＳ Ｐ明朝" panose="02020600040205080304" pitchFamily="18" charset="-128"/>
              </a:rPr>
              <a:t>巻</a:t>
            </a:r>
            <a:endParaRPr lang="en-US" altLang="ja-JP" sz="1800" dirty="0" smtClean="0">
              <a:solidFill>
                <a:schemeClr val="tx1"/>
              </a:solidFill>
              <a:latin typeface="ＭＳ Ｐ明朝" panose="02020600040205080304" pitchFamily="18" charset="-128"/>
              <a:ea typeface="ＭＳ Ｐ明朝" panose="02020600040205080304" pitchFamily="18" charset="-128"/>
            </a:endParaRPr>
          </a:p>
          <a:p>
            <a:pPr marL="0" indent="0">
              <a:buNone/>
            </a:pPr>
            <a:r>
              <a:rPr lang="ja-JP" altLang="en-US" sz="1800" dirty="0" smtClean="0">
                <a:solidFill>
                  <a:schemeClr val="tx1"/>
                </a:solidFill>
                <a:latin typeface="ＭＳ Ｐ明朝" panose="02020600040205080304" pitchFamily="18" charset="-128"/>
                <a:ea typeface="ＭＳ Ｐ明朝" panose="02020600040205080304" pitchFamily="18" charset="-128"/>
              </a:rPr>
              <a:t>シナリオ：</a:t>
            </a:r>
            <a:r>
              <a:rPr lang="en-US" altLang="ja-JP" sz="1800" dirty="0" smtClean="0">
                <a:solidFill>
                  <a:schemeClr val="tx1"/>
                </a:solidFill>
                <a:latin typeface="ＭＳ Ｐ明朝" panose="02020600040205080304" pitchFamily="18" charset="-128"/>
                <a:ea typeface="ＭＳ Ｐ明朝" panose="02020600040205080304" pitchFamily="18" charset="-128"/>
              </a:rPr>
              <a:t>A1B</a:t>
            </a:r>
            <a:r>
              <a:rPr lang="ja-JP" altLang="en-US" sz="1200" dirty="0" smtClean="0">
                <a:solidFill>
                  <a:schemeClr val="tx1"/>
                </a:solidFill>
                <a:latin typeface="ＭＳ Ｐ明朝" panose="02020600040205080304" pitchFamily="18" charset="-128"/>
                <a:ea typeface="ＭＳ Ｐ明朝" panose="02020600040205080304" pitchFamily="18" charset="-128"/>
              </a:rPr>
              <a:t>（地球</a:t>
            </a:r>
            <a:r>
              <a:rPr lang="ja-JP" altLang="en-US" sz="1200" dirty="0">
                <a:solidFill>
                  <a:schemeClr val="tx1"/>
                </a:solidFill>
                <a:latin typeface="ＭＳ Ｐ明朝" panose="02020600040205080304" pitchFamily="18" charset="-128"/>
                <a:ea typeface="ＭＳ Ｐ明朝" panose="02020600040205080304" pitchFamily="18" charset="-128"/>
              </a:rPr>
              <a:t>温暖化予測情報第</a:t>
            </a:r>
            <a:r>
              <a:rPr lang="en-US" altLang="ja-JP" sz="1200" dirty="0">
                <a:solidFill>
                  <a:schemeClr val="tx1"/>
                </a:solidFill>
                <a:latin typeface="ＭＳ Ｐ明朝" panose="02020600040205080304" pitchFamily="18" charset="-128"/>
                <a:ea typeface="ＭＳ Ｐ明朝" panose="02020600040205080304" pitchFamily="18" charset="-128"/>
              </a:rPr>
              <a:t>8</a:t>
            </a:r>
            <a:r>
              <a:rPr lang="ja-JP" altLang="en-US" sz="1200" dirty="0">
                <a:solidFill>
                  <a:schemeClr val="tx1"/>
                </a:solidFill>
                <a:latin typeface="ＭＳ Ｐ明朝" panose="02020600040205080304" pitchFamily="18" charset="-128"/>
                <a:ea typeface="ＭＳ Ｐ明朝" panose="02020600040205080304" pitchFamily="18" charset="-128"/>
              </a:rPr>
              <a:t>巻</a:t>
            </a:r>
            <a:r>
              <a:rPr lang="en-US" altLang="ja-JP" sz="1200" dirty="0" smtClean="0">
                <a:solidFill>
                  <a:schemeClr val="tx1"/>
                </a:solidFill>
                <a:latin typeface="ＭＳ Ｐ明朝" panose="02020600040205080304" pitchFamily="18" charset="-128"/>
                <a:ea typeface="ＭＳ Ｐ明朝" panose="02020600040205080304" pitchFamily="18" charset="-128"/>
              </a:rPr>
              <a:t>P.8</a:t>
            </a:r>
            <a:r>
              <a:rPr lang="ja-JP" altLang="en-US" sz="1200" dirty="0" smtClean="0">
                <a:solidFill>
                  <a:schemeClr val="tx1"/>
                </a:solidFill>
                <a:latin typeface="ＭＳ Ｐ明朝" panose="02020600040205080304" pitchFamily="18" charset="-128"/>
                <a:ea typeface="ＭＳ Ｐ明朝" panose="02020600040205080304" pitchFamily="18" charset="-128"/>
              </a:rPr>
              <a:t>参照）</a:t>
            </a:r>
            <a:endParaRPr lang="en-US" altLang="ja-JP" sz="1200" b="1"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正方形/長方形 6"/>
          <p:cNvSpPr/>
          <p:nvPr/>
        </p:nvSpPr>
        <p:spPr>
          <a:xfrm>
            <a:off x="4716017" y="980728"/>
            <a:ext cx="3240360" cy="360040"/>
          </a:xfrm>
          <a:prstGeom prst="rect">
            <a:avLst/>
          </a:prstGeom>
          <a:scene3d>
            <a:camera prst="orthographicFront"/>
            <a:lightRig rig="threePt" dir="t"/>
          </a:scene3d>
          <a:sp3d>
            <a:bevelT/>
            <a:bevelB/>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600" dirty="0" smtClean="0"/>
              <a:t>【</a:t>
            </a:r>
            <a:r>
              <a:rPr kumimoji="1" lang="ja-JP" altLang="en-US" sz="1600" dirty="0" smtClean="0"/>
              <a:t>課題</a:t>
            </a:r>
            <a:r>
              <a:rPr lang="ja-JP" altLang="en-US" sz="1600" dirty="0" smtClean="0">
                <a:solidFill>
                  <a:schemeClr val="tx1"/>
                </a:solidFill>
              </a:rPr>
              <a:t>解決</a:t>
            </a:r>
            <a:r>
              <a:rPr lang="ja-JP" altLang="en-US" sz="1600" dirty="0">
                <a:solidFill>
                  <a:schemeClr val="tx1"/>
                </a:solidFill>
              </a:rPr>
              <a:t>のために実施した</a:t>
            </a:r>
            <a:r>
              <a:rPr lang="ja-JP" altLang="en-US" sz="1600" dirty="0" smtClean="0">
                <a:solidFill>
                  <a:schemeClr val="tx1"/>
                </a:solidFill>
              </a:rPr>
              <a:t>こと</a:t>
            </a:r>
            <a:r>
              <a:rPr lang="en-US" altLang="ja-JP" sz="1600" dirty="0" smtClean="0">
                <a:solidFill>
                  <a:schemeClr val="tx1"/>
                </a:solidFill>
              </a:rPr>
              <a:t>】</a:t>
            </a:r>
            <a:endParaRPr kumimoji="1" lang="ja-JP" altLang="en-US" sz="1600" dirty="0"/>
          </a:p>
        </p:txBody>
      </p:sp>
      <p:sp>
        <p:nvSpPr>
          <p:cNvPr id="9" name="正方形/長方形 8"/>
          <p:cNvSpPr/>
          <p:nvPr/>
        </p:nvSpPr>
        <p:spPr>
          <a:xfrm>
            <a:off x="6480212" y="3212976"/>
            <a:ext cx="2196244" cy="1463983"/>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年降水量の将来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200" dirty="0">
                <a:solidFill>
                  <a:schemeClr val="tx1"/>
                </a:solidFill>
                <a:latin typeface="HG丸ｺﾞｼｯｸM-PRO" panose="020F0600000000000000" pitchFamily="50" charset="-128"/>
                <a:ea typeface="HG丸ｺﾞｼｯｸM-PRO" panose="020F0600000000000000" pitchFamily="50" charset="-128"/>
              </a:rPr>
              <a:t>降水量の将来予測図</a:t>
            </a: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短時間強</a:t>
            </a:r>
            <a:r>
              <a:rPr lang="ja-JP" altLang="en-US" sz="1200" dirty="0">
                <a:solidFill>
                  <a:schemeClr val="tx1"/>
                </a:solidFill>
                <a:latin typeface="HG丸ｺﾞｼｯｸM-PRO" panose="020F0600000000000000" pitchFamily="50" charset="-128"/>
                <a:ea typeface="HG丸ｺﾞｼｯｸM-PRO" panose="020F0600000000000000" pitchFamily="50" charset="-128"/>
              </a:rPr>
              <a:t>雨の将来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短時間強</a:t>
            </a:r>
            <a:r>
              <a:rPr lang="ja-JP" altLang="en-US" sz="1200" dirty="0">
                <a:solidFill>
                  <a:schemeClr val="tx1"/>
                </a:solidFill>
                <a:latin typeface="HG丸ｺﾞｼｯｸM-PRO" panose="020F0600000000000000" pitchFamily="50" charset="-128"/>
                <a:ea typeface="HG丸ｺﾞｼｯｸM-PRO" panose="020F0600000000000000" pitchFamily="50" charset="-128"/>
              </a:rPr>
              <a:t>雨の将来予測図</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無降水（日降水量</a:t>
            </a:r>
            <a:r>
              <a:rPr lang="en-US" altLang="ja-JP" sz="1200" dirty="0">
                <a:solidFill>
                  <a:schemeClr val="tx1"/>
                </a:solidFill>
                <a:latin typeface="HG丸ｺﾞｼｯｸM-PRO" panose="020F0600000000000000" pitchFamily="50" charset="-128"/>
                <a:ea typeface="HG丸ｺﾞｼｯｸM-PRO" panose="020F0600000000000000" pitchFamily="50" charset="-128"/>
              </a:rPr>
              <a:t>1.0</a:t>
            </a:r>
            <a:r>
              <a:rPr lang="ja-JP" altLang="en-US" sz="1200" dirty="0">
                <a:solidFill>
                  <a:schemeClr val="tx1"/>
                </a:solidFill>
                <a:latin typeface="HG丸ｺﾞｼｯｸM-PRO" panose="020F0600000000000000" pitchFamily="50" charset="-128"/>
                <a:ea typeface="HG丸ｺﾞｼｯｸM-PRO" panose="020F0600000000000000" pitchFamily="50" charset="-128"/>
              </a:rPr>
              <a:t>ｍｍ未満）の将来予測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a:t>
            </a:r>
            <a:r>
              <a:rPr lang="ja-JP" altLang="en-US" sz="1200" dirty="0">
                <a:solidFill>
                  <a:schemeClr val="tx1"/>
                </a:solidFill>
                <a:latin typeface="HG丸ｺﾞｼｯｸM-PRO" panose="020F0600000000000000" pitchFamily="50" charset="-128"/>
                <a:ea typeface="HG丸ｺﾞｼｯｸM-PRO" panose="020F0600000000000000" pitchFamily="50" charset="-128"/>
              </a:rPr>
              <a:t>降雪量の将来予測</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等</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0" name="曲線コネクタ 9"/>
          <p:cNvCxnSpPr>
            <a:stCxn id="8" idx="1"/>
            <a:endCxn id="14" idx="3"/>
          </p:cNvCxnSpPr>
          <p:nvPr/>
        </p:nvCxnSpPr>
        <p:spPr>
          <a:xfrm rot="10800000" flipV="1">
            <a:off x="2699792" y="1933538"/>
            <a:ext cx="2304256" cy="853439"/>
          </a:xfrm>
          <a:prstGeom prst="curvedConnector3">
            <a:avLst>
              <a:gd name="adj1" fmla="val 19687"/>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曲線コネクタ 11"/>
          <p:cNvCxnSpPr>
            <a:stCxn id="8" idx="2"/>
            <a:endCxn id="16" idx="0"/>
          </p:cNvCxnSpPr>
          <p:nvPr/>
        </p:nvCxnSpPr>
        <p:spPr>
          <a:xfrm rot="16200000" flipH="1">
            <a:off x="7133714" y="2513827"/>
            <a:ext cx="254620" cy="567614"/>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542627" y="2937044"/>
            <a:ext cx="2157164" cy="1356091"/>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平均</a:t>
            </a:r>
            <a:r>
              <a:rPr lang="ja-JP" altLang="en-US" sz="1200" dirty="0">
                <a:solidFill>
                  <a:schemeClr val="tx1"/>
                </a:solidFill>
                <a:latin typeface="HG丸ｺﾞｼｯｸM-PRO" panose="020F0600000000000000" pitchFamily="50" charset="-128"/>
                <a:ea typeface="HG丸ｺﾞｼｯｸM-PRO" panose="020F0600000000000000" pitchFamily="50" charset="-128"/>
              </a:rPr>
              <a:t>気温の将来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最高・最低気温の将来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r>
              <a:rPr lang="ja-JP" altLang="en-US" sz="1200" dirty="0">
                <a:solidFill>
                  <a:schemeClr val="tx1"/>
                </a:solidFill>
                <a:latin typeface="HG丸ｺﾞｼｯｸM-PRO" panose="020F0600000000000000" pitchFamily="50" charset="-128"/>
                <a:ea typeface="HG丸ｺﾞｼｯｸM-PRO" panose="020F0600000000000000" pitchFamily="50" charset="-128"/>
              </a:rPr>
              <a:t>真夏日の日数の将来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猛暑日の日数の将来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熱帯夜の日数の将来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冬日の日数の将来</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予測</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等</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467543" y="2636912"/>
            <a:ext cx="2232249" cy="300132"/>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気温等に関する</a:t>
            </a:r>
            <a:r>
              <a:rPr lang="ja-JP" altLang="en-US" sz="1400" dirty="0" smtClean="0"/>
              <a:t>将来</a:t>
            </a:r>
            <a:r>
              <a:rPr lang="ja-JP" altLang="en-US" sz="1400" dirty="0"/>
              <a:t>予測</a:t>
            </a:r>
            <a:endParaRPr kumimoji="1" lang="ja-JP" altLang="en-US" sz="1400" dirty="0"/>
          </a:p>
        </p:txBody>
      </p:sp>
      <p:sp>
        <p:nvSpPr>
          <p:cNvPr id="16" name="角丸四角形 15"/>
          <p:cNvSpPr/>
          <p:nvPr/>
        </p:nvSpPr>
        <p:spPr>
          <a:xfrm>
            <a:off x="6485214" y="2924944"/>
            <a:ext cx="2119234" cy="312232"/>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t>降水等に関する情報</a:t>
            </a:r>
            <a:endParaRPr kumimoji="1" lang="ja-JP" altLang="en-US" sz="1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501" y="4641223"/>
            <a:ext cx="2501331" cy="22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76" y="4367365"/>
            <a:ext cx="2784872" cy="35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797152"/>
            <a:ext cx="3059832" cy="20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4502632"/>
            <a:ext cx="2503047" cy="29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4797152"/>
            <a:ext cx="272633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円/楕円 41"/>
          <p:cNvSpPr/>
          <p:nvPr/>
        </p:nvSpPr>
        <p:spPr>
          <a:xfrm>
            <a:off x="2486919" y="2848013"/>
            <a:ext cx="1356214" cy="432048"/>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t>どのような</a:t>
            </a:r>
            <a:r>
              <a:rPr kumimoji="1" lang="ja-JP" altLang="en-US" sz="1200" dirty="0" smtClean="0"/>
              <a:t>情報？</a:t>
            </a:r>
            <a:endParaRPr kumimoji="1" lang="ja-JP" altLang="en-US" sz="1200" dirty="0"/>
          </a:p>
        </p:txBody>
      </p:sp>
      <p:sp>
        <p:nvSpPr>
          <p:cNvPr id="3" name="スライド番号プレースホルダー 2"/>
          <p:cNvSpPr>
            <a:spLocks noGrp="1"/>
          </p:cNvSpPr>
          <p:nvPr>
            <p:ph type="sldNum" sz="quarter" idx="12"/>
          </p:nvPr>
        </p:nvSpPr>
        <p:spPr>
          <a:xfrm>
            <a:off x="6974904" y="6520259"/>
            <a:ext cx="2133600" cy="365125"/>
          </a:xfrm>
        </p:spPr>
        <p:txBody>
          <a:bodyPr/>
          <a:lstStyle/>
          <a:p>
            <a:fld id="{9B236F64-2D9E-466A-AF17-3595686591A9}" type="slidenum">
              <a:rPr kumimoji="1" lang="ja-JP" altLang="en-US" smtClean="0"/>
              <a:t>14</a:t>
            </a:fld>
            <a:endParaRPr kumimoji="1" lang="ja-JP" altLang="en-US"/>
          </a:p>
        </p:txBody>
      </p:sp>
    </p:spTree>
    <p:extLst>
      <p:ext uri="{BB962C8B-B14F-4D97-AF65-F5344CB8AC3E}">
        <p14:creationId xmlns:p14="http://schemas.microsoft.com/office/powerpoint/2010/main" val="99046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51520" y="1196752"/>
            <a:ext cx="2808312" cy="54726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79512" y="116632"/>
            <a:ext cx="8856984" cy="864096"/>
          </a:xfrm>
        </p:spPr>
        <p:txBody>
          <a:bodyPr>
            <a:noAutofit/>
          </a:bodyPr>
          <a:lstStyle/>
          <a:p>
            <a:r>
              <a:rPr lang="ja-JP" altLang="en-US" sz="3200" dirty="0" smtClean="0"/>
              <a:t>⑦予測</a:t>
            </a:r>
            <a:r>
              <a:rPr lang="ja-JP" altLang="en-US" sz="3200" dirty="0"/>
              <a:t>した将来気候から地域への影響を評価する</a:t>
            </a:r>
            <a:r>
              <a:rPr lang="ja-JP" altLang="en-US" sz="3200" dirty="0" smtClean="0"/>
              <a:t>。</a:t>
            </a:r>
            <a:r>
              <a:rPr lang="en-US" altLang="ja-JP" sz="3200" dirty="0" smtClean="0"/>
              <a:t/>
            </a:r>
            <a:br>
              <a:rPr lang="en-US" altLang="ja-JP" sz="3200" dirty="0" smtClean="0"/>
            </a:br>
            <a:r>
              <a:rPr lang="ja-JP" altLang="en-US" sz="2000" dirty="0">
                <a:solidFill>
                  <a:srgbClr val="FF0000"/>
                </a:solidFill>
              </a:rPr>
              <a:t>（現在</a:t>
            </a:r>
            <a:r>
              <a:rPr lang="ja-JP" altLang="en-US" sz="2000" dirty="0" smtClean="0">
                <a:solidFill>
                  <a:srgbClr val="FF0000"/>
                </a:solidFill>
              </a:rPr>
              <a:t>作業中）</a:t>
            </a:r>
            <a:endParaRPr kumimoji="1" lang="ja-JP" altLang="en-US" sz="2000" dirty="0">
              <a:solidFill>
                <a:srgbClr val="FF0000"/>
              </a:solidFill>
            </a:endParaRPr>
          </a:p>
        </p:txBody>
      </p:sp>
      <p:graphicFrame>
        <p:nvGraphicFramePr>
          <p:cNvPr id="6" name="図表 5"/>
          <p:cNvGraphicFramePr/>
          <p:nvPr>
            <p:extLst>
              <p:ext uri="{D42A27DB-BD31-4B8C-83A1-F6EECF244321}">
                <p14:modId xmlns:p14="http://schemas.microsoft.com/office/powerpoint/2010/main" val="2676133633"/>
              </p:ext>
            </p:extLst>
          </p:nvPr>
        </p:nvGraphicFramePr>
        <p:xfrm>
          <a:off x="35496" y="1484784"/>
          <a:ext cx="597666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コンテンツ プレースホルダー 2"/>
          <p:cNvSpPr txBox="1">
            <a:spLocks/>
          </p:cNvSpPr>
          <p:nvPr/>
        </p:nvSpPr>
        <p:spPr>
          <a:xfrm>
            <a:off x="3491880" y="1628800"/>
            <a:ext cx="5328592" cy="4680520"/>
          </a:xfrm>
          <a:prstGeom prst="rect">
            <a:avLst/>
          </a:prstGeom>
          <a:solidFill>
            <a:srgbClr val="FFCC99"/>
          </a:solidFill>
          <a:effectLst>
            <a:glow rad="101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Font typeface="Arial" panose="020B0604020202020204" pitchFamily="34" charset="0"/>
              <a:buNone/>
            </a:pP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4200" b="1" u="sng" dirty="0" smtClean="0">
                <a:solidFill>
                  <a:srgbClr val="FF0000"/>
                </a:solidFill>
                <a:latin typeface="HG丸ｺﾞｼｯｸM-PRO" panose="020F0600000000000000" pitchFamily="50" charset="-128"/>
                <a:ea typeface="HG丸ｺﾞｼｯｸM-PRO" panose="020F0600000000000000" pitchFamily="50" charset="-128"/>
              </a:rPr>
              <a:t>農業・林業・水産業</a:t>
            </a: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400" dirty="0" smtClean="0"/>
              <a:t>米、野菜、果樹等の品質</a:t>
            </a:r>
            <a:r>
              <a:rPr lang="ja-JP" altLang="en-US" sz="3400" dirty="0" smtClean="0"/>
              <a:t>低下</a:t>
            </a:r>
            <a:endParaRPr lang="en-US" altLang="ja-JP" sz="3400" dirty="0" smtClean="0"/>
          </a:p>
          <a:p>
            <a:pPr marL="0" indent="0">
              <a:buFont typeface="Arial" panose="020B0604020202020204" pitchFamily="34" charset="0"/>
              <a:buNone/>
            </a:pPr>
            <a:endParaRPr lang="en-US" altLang="ja-JP" sz="3400" dirty="0" smtClean="0"/>
          </a:p>
          <a:p>
            <a:pPr marL="0" indent="0">
              <a:buFont typeface="Arial" panose="020B0604020202020204" pitchFamily="34" charset="0"/>
              <a:buNone/>
            </a:pPr>
            <a:r>
              <a:rPr lang="ja-JP" altLang="en-US" sz="4200" b="1" u="sng" dirty="0" smtClean="0">
                <a:solidFill>
                  <a:srgbClr val="FF0000"/>
                </a:solidFill>
                <a:latin typeface="HG丸ｺﾞｼｯｸM-PRO" panose="020F0600000000000000" pitchFamily="50" charset="-128"/>
                <a:ea typeface="HG丸ｺﾞｼｯｸM-PRO" panose="020F0600000000000000" pitchFamily="50" charset="-128"/>
              </a:rPr>
              <a:t>水環境・水資源</a:t>
            </a: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400" dirty="0" smtClean="0"/>
              <a:t>琵琶湖における冬の全循環の開始時期の遅れ、アオコ発生状況、</a:t>
            </a:r>
            <a:endParaRPr lang="en-US" altLang="ja-JP" sz="3400" dirty="0" smtClean="0"/>
          </a:p>
          <a:p>
            <a:pPr marL="0" indent="0">
              <a:buFont typeface="Arial" panose="020B0604020202020204" pitchFamily="34" charset="0"/>
              <a:buNone/>
            </a:pPr>
            <a:r>
              <a:rPr lang="ja-JP" altLang="en-US" sz="3400" dirty="0" smtClean="0"/>
              <a:t>水温上昇に伴う水生生物の生息成育環境の悪化や漁獲量の低下等、低層ＤＯへの影響</a:t>
            </a:r>
            <a:endParaRPr lang="en-US" altLang="ja-JP" sz="3400" dirty="0" smtClean="0"/>
          </a:p>
          <a:p>
            <a:pPr marL="0" indent="0">
              <a:buFont typeface="Arial" panose="020B0604020202020204" pitchFamily="34" charset="0"/>
              <a:buNone/>
            </a:pPr>
            <a:endParaRPr lang="en-US" altLang="ja-JP" sz="3400" dirty="0" smtClean="0"/>
          </a:p>
          <a:p>
            <a:pPr marL="0" indent="0">
              <a:buFont typeface="Arial" panose="020B0604020202020204" pitchFamily="34" charset="0"/>
              <a:buNone/>
            </a:pPr>
            <a:r>
              <a:rPr lang="ja-JP" altLang="en-US" sz="4200" b="1" u="sng" dirty="0" smtClean="0">
                <a:solidFill>
                  <a:srgbClr val="FF0000"/>
                </a:solidFill>
                <a:latin typeface="HG丸ｺﾞｼｯｸM-PRO" panose="020F0600000000000000" pitchFamily="50" charset="-128"/>
                <a:ea typeface="HG丸ｺﾞｼｯｸM-PRO" panose="020F0600000000000000" pitchFamily="50" charset="-128"/>
              </a:rPr>
              <a:t>自然生態</a:t>
            </a: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400" dirty="0" smtClean="0"/>
              <a:t>外来種の定着、病獣虫害による森林の荒廃、琵琶湖生態系の変化、</a:t>
            </a:r>
            <a:endParaRPr lang="en-US" altLang="ja-JP" sz="3400" dirty="0" smtClean="0"/>
          </a:p>
          <a:p>
            <a:pPr marL="0" indent="0">
              <a:buFont typeface="Arial" panose="020B0604020202020204" pitchFamily="34" charset="0"/>
              <a:buNone/>
            </a:pPr>
            <a:r>
              <a:rPr lang="ja-JP" altLang="en-US" sz="3400" dirty="0" smtClean="0"/>
              <a:t>水温上昇に伴う水生生物の生息成育環境の悪化や漁獲量の低下等</a:t>
            </a:r>
            <a:endParaRPr lang="en-US" altLang="ja-JP" sz="3400" dirty="0" smtClean="0"/>
          </a:p>
          <a:p>
            <a:pPr marL="0" indent="0">
              <a:buFont typeface="Arial" panose="020B0604020202020204" pitchFamily="34" charset="0"/>
              <a:buNone/>
            </a:pPr>
            <a:endParaRPr lang="en-US" altLang="ja-JP" sz="3400" dirty="0" smtClean="0"/>
          </a:p>
          <a:p>
            <a:pPr marL="0" indent="0">
              <a:buFont typeface="Arial" panose="020B0604020202020204" pitchFamily="34" charset="0"/>
              <a:buNone/>
            </a:pPr>
            <a:r>
              <a:rPr lang="ja-JP" altLang="en-US" sz="4200" b="1" u="sng" dirty="0" smtClean="0">
                <a:solidFill>
                  <a:srgbClr val="FF0000"/>
                </a:solidFill>
                <a:latin typeface="HG丸ｺﾞｼｯｸM-PRO" panose="020F0600000000000000" pitchFamily="50" charset="-128"/>
                <a:ea typeface="HG丸ｺﾞｼｯｸM-PRO" panose="020F0600000000000000" pitchFamily="50" charset="-128"/>
              </a:rPr>
              <a:t>自然災害・沿岸域</a:t>
            </a: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400" dirty="0" smtClean="0"/>
              <a:t>突発的な大雨や台風勢力の増大に伴う洪水および土砂災害被害の増加</a:t>
            </a:r>
            <a:endParaRPr lang="en-US" altLang="ja-JP" sz="3400" dirty="0" smtClean="0"/>
          </a:p>
          <a:p>
            <a:pPr marL="0" indent="0">
              <a:buFont typeface="Arial" panose="020B0604020202020204" pitchFamily="34" charset="0"/>
              <a:buNone/>
            </a:pPr>
            <a:r>
              <a:rPr lang="ja-JP" altLang="en-US" sz="3400" dirty="0" smtClean="0"/>
              <a:t>河川整備計画や浸水予測で使用している降雨確率の変化</a:t>
            </a:r>
            <a:endParaRPr lang="en-US" altLang="ja-JP" sz="3400" dirty="0" smtClean="0"/>
          </a:p>
          <a:p>
            <a:pPr marL="0" indent="0">
              <a:buFont typeface="Arial" panose="020B0604020202020204" pitchFamily="34" charset="0"/>
              <a:buNone/>
            </a:pPr>
            <a:endParaRPr lang="en-US" altLang="ja-JP" sz="3400" dirty="0" smtClean="0"/>
          </a:p>
          <a:p>
            <a:pPr marL="0" indent="0">
              <a:buFont typeface="Arial" panose="020B0604020202020204" pitchFamily="34" charset="0"/>
              <a:buNone/>
            </a:pPr>
            <a:r>
              <a:rPr lang="ja-JP" altLang="en-US" sz="4200" b="1" u="sng" dirty="0" smtClean="0">
                <a:solidFill>
                  <a:srgbClr val="FF0000"/>
                </a:solidFill>
                <a:latin typeface="HG丸ｺﾞｼｯｸM-PRO" panose="020F0600000000000000" pitchFamily="50" charset="-128"/>
                <a:ea typeface="HG丸ｺﾞｼｯｸM-PRO" panose="020F0600000000000000" pitchFamily="50" charset="-128"/>
              </a:rPr>
              <a:t>健康</a:t>
            </a:r>
            <a:endParaRPr lang="en-US" altLang="ja-JP" sz="42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400" dirty="0" smtClean="0"/>
              <a:t>熱中症患者数の増加　　　　　　　　　　　　　　　　　　　　　　　　　　　等</a:t>
            </a:r>
            <a:endParaRPr lang="en-US" altLang="ja-JP" sz="3400" dirty="0" smtClean="0"/>
          </a:p>
        </p:txBody>
      </p:sp>
      <p:sp>
        <p:nvSpPr>
          <p:cNvPr id="8" name="角丸四角形 7"/>
          <p:cNvSpPr/>
          <p:nvPr/>
        </p:nvSpPr>
        <p:spPr>
          <a:xfrm>
            <a:off x="3347864" y="1268760"/>
            <a:ext cx="3816424" cy="57606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現在検討中の将来影響の例（案）</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ホームベース 8"/>
          <p:cNvSpPr/>
          <p:nvPr/>
        </p:nvSpPr>
        <p:spPr>
          <a:xfrm>
            <a:off x="251520" y="980728"/>
            <a:ext cx="2664296" cy="432048"/>
          </a:xfrm>
          <a:prstGeom prst="homePlate">
            <a:avLst>
              <a:gd name="adj" fmla="val 9367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影響評価の手段</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6758880" y="6448251"/>
            <a:ext cx="2133600" cy="365125"/>
          </a:xfrm>
        </p:spPr>
        <p:txBody>
          <a:bodyPr/>
          <a:lstStyle/>
          <a:p>
            <a:fld id="{9B236F64-2D9E-466A-AF17-3595686591A9}" type="slidenum">
              <a:rPr kumimoji="1" lang="ja-JP" altLang="en-US" smtClean="0"/>
              <a:t>15</a:t>
            </a:fld>
            <a:endParaRPr kumimoji="1" lang="ja-JP" altLang="en-US"/>
          </a:p>
        </p:txBody>
      </p:sp>
    </p:spTree>
    <p:extLst>
      <p:ext uri="{BB962C8B-B14F-4D97-AF65-F5344CB8AC3E}">
        <p14:creationId xmlns:p14="http://schemas.microsoft.com/office/powerpoint/2010/main" val="61066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7504" y="4797152"/>
            <a:ext cx="8928992" cy="1988840"/>
          </a:xfrm>
          <a:prstGeom prst="rect">
            <a:avLst/>
          </a:prstGeom>
          <a:solidFill>
            <a:schemeClr val="accent6">
              <a:lumMod val="75000"/>
            </a:schemeClr>
          </a:solidFill>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57200" y="274638"/>
            <a:ext cx="8229600" cy="634082"/>
          </a:xfrm>
        </p:spPr>
        <p:txBody>
          <a:bodyPr>
            <a:normAutofit/>
          </a:bodyPr>
          <a:lstStyle/>
          <a:p>
            <a:pPr lvl="0" algn="l"/>
            <a:r>
              <a:rPr lang="ja-JP" altLang="en-US" sz="3200" dirty="0" smtClean="0"/>
              <a:t>⑧適応</a:t>
            </a:r>
            <a:r>
              <a:rPr lang="ja-JP" altLang="en-US" sz="3200" dirty="0"/>
              <a:t>を検討する</a:t>
            </a:r>
            <a:r>
              <a:rPr lang="ja-JP" altLang="en-US" sz="3200" dirty="0" smtClean="0"/>
              <a:t>。</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（今後実施</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dirty="0"/>
          </a:p>
        </p:txBody>
      </p:sp>
      <p:sp>
        <p:nvSpPr>
          <p:cNvPr id="4" name="角丸四角形 3"/>
          <p:cNvSpPr/>
          <p:nvPr/>
        </p:nvSpPr>
        <p:spPr>
          <a:xfrm>
            <a:off x="179512" y="5085184"/>
            <a:ext cx="3168352" cy="1512168"/>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どのレベルの適応策</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を実施するか？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レベル１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（防御</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レベル２（影響の最小化）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レベル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３（転換）</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3419872" y="5085184"/>
            <a:ext cx="2808312" cy="1512168"/>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リスクの要因である</a:t>
            </a:r>
            <a:r>
              <a:rPr lang="ja-JP" altLang="en-US" sz="16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「暴露」および「脆弱性」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のどちらに焦点をあてた適応策を実施するか？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「外的要因」は気候によるもの</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300192" y="5085184"/>
            <a:ext cx="2664296" cy="1512168"/>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各影響に対して、どのような</a:t>
            </a:r>
            <a:r>
              <a:rPr lang="ja-JP" altLang="en-US" sz="16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社会的・経済的要因</a:t>
            </a:r>
            <a:r>
              <a:rPr lang="ja-JP" altLang="en-US" sz="16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があるかを把握し、事業</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および施策</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を検討</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07504" y="4581128"/>
            <a:ext cx="3888432" cy="432048"/>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適応策を検討する時に考えられる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視点</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51520" y="3510012"/>
            <a:ext cx="6984776" cy="855092"/>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ja-JP" altLang="en-US" dirty="0"/>
              <a:t>滋賀県の適応策として優先して実施すべき分野は何か</a:t>
            </a:r>
            <a:r>
              <a:rPr lang="ja-JP" altLang="en-US" dirty="0" smtClean="0"/>
              <a:t>？</a:t>
            </a:r>
            <a:endParaRPr lang="en-US" altLang="ja-JP" dirty="0" smtClean="0"/>
          </a:p>
          <a:p>
            <a:pPr marL="285750" indent="-285750">
              <a:buFont typeface="Arial" panose="020B0604020202020204" pitchFamily="34" charset="0"/>
              <a:buChar char="•"/>
            </a:pPr>
            <a:r>
              <a:rPr lang="ja-JP" altLang="en-US" dirty="0" smtClean="0"/>
              <a:t>各</a:t>
            </a:r>
            <a:r>
              <a:rPr lang="ja-JP" altLang="en-US" dirty="0"/>
              <a:t>分野</a:t>
            </a:r>
            <a:r>
              <a:rPr lang="ja-JP" altLang="en-US" dirty="0" smtClean="0"/>
              <a:t>の「既存」および「今後の適応策」をどのように整理するか？</a:t>
            </a:r>
            <a:endParaRPr lang="en-US" altLang="ja-JP" dirty="0"/>
          </a:p>
        </p:txBody>
      </p:sp>
      <p:sp>
        <p:nvSpPr>
          <p:cNvPr id="11" name="正方形/長方形 10"/>
          <p:cNvSpPr/>
          <p:nvPr/>
        </p:nvSpPr>
        <p:spPr>
          <a:xfrm>
            <a:off x="54054" y="3068960"/>
            <a:ext cx="4949994" cy="432048"/>
          </a:xfrm>
          <a:prstGeom prst="rect">
            <a:avLst/>
          </a:prstGeom>
          <a:scene3d>
            <a:camera prst="orthographicFront"/>
            <a:lightRig rig="threePt" dir="t"/>
          </a:scene3d>
          <a:sp3d prstMaterial="flat">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600" dirty="0" smtClean="0"/>
              <a:t>【</a:t>
            </a:r>
            <a:r>
              <a:rPr lang="ja-JP" altLang="en-US" sz="1600" dirty="0" smtClean="0"/>
              <a:t>適応策を検討</a:t>
            </a:r>
            <a:r>
              <a:rPr lang="ja-JP" altLang="en-US" sz="1600" dirty="0"/>
              <a:t>するときの</a:t>
            </a:r>
            <a:r>
              <a:rPr kumimoji="1" lang="ja-JP" altLang="en-US" sz="1600" dirty="0" smtClean="0"/>
              <a:t>課題</a:t>
            </a:r>
            <a:r>
              <a:rPr lang="en-US" altLang="ja-JP" sz="1600" dirty="0" smtClean="0"/>
              <a:t>】</a:t>
            </a:r>
            <a:r>
              <a:rPr lang="ja-JP" altLang="en-US" sz="1600" dirty="0" smtClean="0"/>
              <a:t>　</a:t>
            </a:r>
            <a:r>
              <a:rPr lang="ja-JP" altLang="en-US" sz="1200" dirty="0" smtClean="0"/>
              <a:t>（現在考えられるもの）</a:t>
            </a:r>
            <a:endParaRPr kumimoji="1" lang="ja-JP" altLang="en-US" sz="1200" dirty="0"/>
          </a:p>
        </p:txBody>
      </p:sp>
      <p:sp>
        <p:nvSpPr>
          <p:cNvPr id="12" name="角丸四角形 11"/>
          <p:cNvSpPr/>
          <p:nvPr/>
        </p:nvSpPr>
        <p:spPr>
          <a:xfrm>
            <a:off x="76125" y="980728"/>
            <a:ext cx="4513770" cy="504056"/>
          </a:xfrm>
          <a:prstGeom prst="roundRect">
            <a:avLst>
              <a:gd name="adj" fmla="val 5000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滋賀県では来年度に向けて本格的に検討予定</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79513" y="1628800"/>
            <a:ext cx="8782159" cy="1224136"/>
          </a:xfrm>
          <a:prstGeom prst="rect">
            <a:avLst/>
          </a:prstGeom>
          <a:noFill/>
          <a:ln w="38100">
            <a:solidFill>
              <a:srgbClr val="FF99FF"/>
            </a:solidFill>
            <a:prstDash val="dash"/>
          </a:ln>
        </p:spPr>
        <p:style>
          <a:lnRef idx="2">
            <a:schemeClr val="accent2"/>
          </a:lnRef>
          <a:fillRef idx="1">
            <a:schemeClr val="lt1"/>
          </a:fillRef>
          <a:effectRef idx="0">
            <a:schemeClr val="accent2"/>
          </a:effectRef>
          <a:fontRef idx="minor">
            <a:schemeClr val="dk1"/>
          </a:fontRef>
        </p:style>
        <p:txBody>
          <a:bodyPr rtlCol="0" anchor="ct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＜適応策の検討方法について（予定）＞</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既存の適応策を整理。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整理方法等は、国のガイドラインや他の自治体の事例等を参考</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影響評価の結果をもとに各所属で適応策の方向性を検討</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6876256" y="3068960"/>
            <a:ext cx="2160240" cy="649808"/>
          </a:xfrm>
          <a:prstGeom prst="wedgeRoundRectCallout">
            <a:avLst>
              <a:gd name="adj1" fmla="val -35468"/>
              <a:gd name="adj2" fmla="val 97534"/>
              <a:gd name="adj3" fmla="val 16667"/>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t>県民の意見等を参考に、庁内における調整が必要</a:t>
            </a:r>
            <a:endParaRPr lang="ja-JP" altLang="en-US" sz="1400" dirty="0"/>
          </a:p>
        </p:txBody>
      </p:sp>
      <p:sp>
        <p:nvSpPr>
          <p:cNvPr id="3" name="スライド番号プレースホルダー 2"/>
          <p:cNvSpPr>
            <a:spLocks noGrp="1"/>
          </p:cNvSpPr>
          <p:nvPr>
            <p:ph type="sldNum" sz="quarter" idx="12"/>
          </p:nvPr>
        </p:nvSpPr>
        <p:spPr>
          <a:xfrm>
            <a:off x="6974904" y="6453336"/>
            <a:ext cx="2133600" cy="365125"/>
          </a:xfrm>
        </p:spPr>
        <p:txBody>
          <a:bodyPr/>
          <a:lstStyle/>
          <a:p>
            <a:fld id="{9B236F64-2D9E-466A-AF17-3595686591A9}" type="slidenum">
              <a:rPr kumimoji="1" lang="ja-JP" altLang="en-US" smtClean="0"/>
              <a:t>16</a:t>
            </a:fld>
            <a:endParaRPr kumimoji="1" lang="ja-JP" altLang="en-US" dirty="0"/>
          </a:p>
        </p:txBody>
      </p:sp>
    </p:spTree>
    <p:extLst>
      <p:ext uri="{BB962C8B-B14F-4D97-AF65-F5344CB8AC3E}">
        <p14:creationId xmlns:p14="http://schemas.microsoft.com/office/powerpoint/2010/main" val="833910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425424715"/>
              </p:ext>
            </p:extLst>
          </p:nvPr>
        </p:nvGraphicFramePr>
        <p:xfrm>
          <a:off x="107504" y="1196752"/>
          <a:ext cx="763284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7644" y="1777057"/>
            <a:ext cx="1152931" cy="172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563888" y="1628800"/>
            <a:ext cx="4104456" cy="738664"/>
          </a:xfrm>
          <a:prstGeom prst="rect">
            <a:avLst/>
          </a:prstGeom>
          <a:solidFill>
            <a:schemeClr val="bg1"/>
          </a:solidFill>
        </p:spPr>
        <p:txBody>
          <a:bodyPr wrap="square" rtlCol="0">
            <a:spAutoFit/>
          </a:bodyPr>
          <a:lstStyle/>
          <a:p>
            <a:pPr lvl="0"/>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第４章　温暖化に適した農業・水産業の実現に向けて</a:t>
            </a: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適応策</a:t>
            </a:r>
            <a:r>
              <a:rPr lang="en-US" altLang="ja-JP"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pPr marL="171450" lvl="0" indent="-171450">
              <a:buFont typeface="Wingdings" panose="05000000000000000000" pitchFamily="2" charset="2"/>
              <a:buChar char="Ø"/>
            </a:pP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近江</a:t>
            </a: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米の温暖化対応</a:t>
            </a:r>
          </a:p>
          <a:p>
            <a:pPr marL="171450" lvl="0" indent="-171450">
              <a:buFont typeface="Wingdings" panose="05000000000000000000" pitchFamily="2" charset="2"/>
              <a:buChar char="Ø"/>
            </a:pP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園芸</a:t>
            </a: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作物等の温暖化対応</a:t>
            </a:r>
          </a:p>
          <a:p>
            <a:pPr marL="171450" lvl="0" indent="-171450">
              <a:buFont typeface="Wingdings" panose="05000000000000000000" pitchFamily="2" charset="2"/>
              <a:buChar char="Ø"/>
            </a:pPr>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水産資源の温暖化対応</a:t>
            </a:r>
          </a:p>
        </p:txBody>
      </p:sp>
      <p:sp>
        <p:nvSpPr>
          <p:cNvPr id="6" name="タイトル 1"/>
          <p:cNvSpPr txBox="1">
            <a:spLocks/>
          </p:cNvSpPr>
          <p:nvPr/>
        </p:nvSpPr>
        <p:spPr>
          <a:xfrm>
            <a:off x="421196" y="188640"/>
            <a:ext cx="8229600" cy="864096"/>
          </a:xfrm>
          <a:prstGeom prst="rect">
            <a:avLst/>
          </a:prstGeom>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滋賀県の適応策の事例</a:t>
            </a:r>
            <a:endParaRPr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endParaRPr>
          </a:p>
        </p:txBody>
      </p:sp>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7179" y="5471371"/>
            <a:ext cx="913859" cy="86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7726268" y="5229200"/>
            <a:ext cx="1454244" cy="261610"/>
          </a:xfrm>
          <a:prstGeom prst="rect">
            <a:avLst/>
          </a:prstGeom>
        </p:spPr>
        <p:txBody>
          <a:bodyPr wrap="none">
            <a:spAutoFit/>
          </a:bodyPr>
          <a:lstStyle/>
          <a:p>
            <a:pPr lvl="0"/>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地先の安全度マップ</a:t>
            </a:r>
            <a:endParaRPr lang="ja-JP" altLang="en-US" sz="1100" dirty="0"/>
          </a:p>
        </p:txBody>
      </p:sp>
      <p:sp>
        <p:nvSpPr>
          <p:cNvPr id="2" name="スライド番号プレースホルダー 1"/>
          <p:cNvSpPr>
            <a:spLocks noGrp="1"/>
          </p:cNvSpPr>
          <p:nvPr>
            <p:ph type="sldNum" sz="quarter" idx="12"/>
          </p:nvPr>
        </p:nvSpPr>
        <p:spPr/>
        <p:txBody>
          <a:bodyPr/>
          <a:lstStyle/>
          <a:p>
            <a:fld id="{9B236F64-2D9E-466A-AF17-3595686591A9}" type="slidenum">
              <a:rPr kumimoji="1" lang="ja-JP" altLang="en-US" smtClean="0"/>
              <a:t>17</a:t>
            </a:fld>
            <a:endParaRPr kumimoji="1" lang="ja-JP" altLang="en-US"/>
          </a:p>
        </p:txBody>
      </p:sp>
    </p:spTree>
    <p:extLst>
      <p:ext uri="{BB962C8B-B14F-4D97-AF65-F5344CB8AC3E}">
        <p14:creationId xmlns:p14="http://schemas.microsoft.com/office/powerpoint/2010/main" val="2804087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3728" y="620688"/>
            <a:ext cx="45719" cy="369332"/>
          </a:xfrm>
          <a:prstGeom prst="rect">
            <a:avLst/>
          </a:prstGeom>
          <a:noFill/>
        </p:spPr>
        <p:txBody>
          <a:bodyPr wrap="square" rtlCol="0">
            <a:spAutoFit/>
          </a:bodyPr>
          <a:lstStyle/>
          <a:p>
            <a:endParaRPr kumimoji="1" lang="ja-JP" altLang="en-US" dirty="0"/>
          </a:p>
        </p:txBody>
      </p:sp>
      <p:sp>
        <p:nvSpPr>
          <p:cNvPr id="6" name="テキスト ボックス 5"/>
          <p:cNvSpPr txBox="1"/>
          <p:nvPr/>
        </p:nvSpPr>
        <p:spPr>
          <a:xfrm>
            <a:off x="179512" y="1196752"/>
            <a:ext cx="8856984"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2000" dirty="0"/>
              <a:t>「</a:t>
            </a:r>
            <a:r>
              <a:rPr lang="en-US" altLang="ja-JP" sz="2000" dirty="0"/>
              <a:t>IPCC</a:t>
            </a:r>
            <a:r>
              <a:rPr lang="ja-JP" altLang="en-US" sz="2000" dirty="0"/>
              <a:t>第</a:t>
            </a:r>
            <a:r>
              <a:rPr lang="en-US" altLang="ja-JP" sz="2000" dirty="0"/>
              <a:t>5</a:t>
            </a:r>
            <a:r>
              <a:rPr lang="ja-JP" altLang="en-US" sz="2000" dirty="0"/>
              <a:t>次評価報告書統合報告書政策決定者向け要約</a:t>
            </a:r>
            <a:r>
              <a:rPr lang="ja-JP" altLang="en-US" sz="2000" dirty="0" smtClean="0"/>
              <a:t>」　</a:t>
            </a:r>
            <a:r>
              <a:rPr lang="en-US" altLang="ja-JP" sz="2000" dirty="0" smtClean="0"/>
              <a:t>13P</a:t>
            </a:r>
            <a:endParaRPr kumimoji="1" lang="en-US" altLang="ja-JP" sz="2000" dirty="0" smtClean="0"/>
          </a:p>
          <a:p>
            <a:r>
              <a:rPr kumimoji="1" lang="en-US" altLang="ja-JP" sz="2000" dirty="0" smtClean="0"/>
              <a:t>『</a:t>
            </a:r>
            <a:r>
              <a:rPr lang="ja-JP" altLang="en-US" sz="2000" dirty="0"/>
              <a:t>気候に関連した影響の</a:t>
            </a:r>
            <a:r>
              <a:rPr lang="ja-JP" altLang="en-US" sz="2000" b="1" dirty="0">
                <a:solidFill>
                  <a:srgbClr val="FF0000"/>
                </a:solidFill>
              </a:rPr>
              <a:t>リスク</a:t>
            </a:r>
            <a:r>
              <a:rPr lang="ja-JP" altLang="en-US" sz="2000" dirty="0"/>
              <a:t>は、気候に関連する</a:t>
            </a:r>
            <a:r>
              <a:rPr lang="ja-JP" altLang="en-US" sz="2000" b="1" dirty="0">
                <a:solidFill>
                  <a:srgbClr val="FF0000"/>
                </a:solidFill>
              </a:rPr>
              <a:t>ハザード</a:t>
            </a:r>
            <a:r>
              <a:rPr lang="ja-JP" altLang="en-US" sz="2000" dirty="0"/>
              <a:t>（災害外力）（危険な事象や傾向などを含む）と、適応する能力を含む人間及び自然システムの</a:t>
            </a:r>
            <a:r>
              <a:rPr lang="ja-JP" altLang="en-US" sz="2000" b="1" dirty="0">
                <a:solidFill>
                  <a:srgbClr val="FF0000"/>
                </a:solidFill>
              </a:rPr>
              <a:t>脆弱性</a:t>
            </a:r>
            <a:r>
              <a:rPr lang="ja-JP" altLang="en-US" sz="2000" dirty="0"/>
              <a:t>や</a:t>
            </a:r>
            <a:r>
              <a:rPr lang="ja-JP" altLang="en-US" sz="2000" b="1" dirty="0" smtClean="0">
                <a:solidFill>
                  <a:srgbClr val="FF0000"/>
                </a:solidFill>
              </a:rPr>
              <a:t>曝露</a:t>
            </a:r>
            <a:r>
              <a:rPr lang="ja-JP" altLang="en-US" sz="2000" dirty="0" smtClean="0"/>
              <a:t>と</a:t>
            </a:r>
            <a:r>
              <a:rPr lang="ja-JP" altLang="en-US" sz="2000" dirty="0"/>
              <a:t>の相互作用の結果もたらされる。 </a:t>
            </a:r>
            <a:r>
              <a:rPr kumimoji="1" lang="en-US" altLang="ja-JP" sz="2000" dirty="0" smtClean="0"/>
              <a:t>』</a:t>
            </a:r>
            <a:endParaRPr kumimoji="1" lang="ja-JP" altLang="en-US" sz="2000" dirty="0"/>
          </a:p>
        </p:txBody>
      </p:sp>
      <p:sp>
        <p:nvSpPr>
          <p:cNvPr id="7" name="タイトル 6"/>
          <p:cNvSpPr>
            <a:spLocks noGrp="1"/>
          </p:cNvSpPr>
          <p:nvPr>
            <p:ph type="title"/>
          </p:nvPr>
        </p:nvSpPr>
        <p:spPr>
          <a:xfrm>
            <a:off x="186487" y="188640"/>
            <a:ext cx="8477436" cy="688722"/>
          </a:xfrm>
        </p:spPr>
        <p:txBody>
          <a:bodyPr>
            <a:noAutofit/>
          </a:bodyPr>
          <a:lstStyle/>
          <a:p>
            <a:r>
              <a:rPr kumimoji="1" lang="ja-JP" altLang="en-US" sz="3200" dirty="0" smtClean="0"/>
              <a:t>リスクベースの適応策 </a:t>
            </a:r>
            <a:r>
              <a:rPr kumimoji="1" lang="ja-JP" altLang="en-US" sz="2400" dirty="0" smtClean="0"/>
              <a:t>（滋賀県における流域治水の例）</a:t>
            </a:r>
            <a:endParaRPr kumimoji="1" lang="ja-JP" altLang="en-US" sz="2400"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00" t="7428" r="6072" b="34271"/>
          <a:stretch/>
        </p:blipFill>
        <p:spPr bwMode="auto">
          <a:xfrm>
            <a:off x="997137" y="2594310"/>
            <a:ext cx="5416333" cy="3479241"/>
          </a:xfrm>
          <a:prstGeom prst="rect">
            <a:avLst/>
          </a:prstGeom>
          <a:noFill/>
          <a:ln w="28575">
            <a:solidFill>
              <a:schemeClr val="tx2"/>
            </a:solidFill>
            <a:prstDash val="sysDash"/>
            <a:miter lim="800000"/>
            <a:headEnd/>
            <a:tailEnd/>
          </a:ln>
          <a:extLst>
            <a:ext uri="{909E8E84-426E-40DD-AFC4-6F175D3DCCD1}">
              <a14:hiddenFill xmlns:a14="http://schemas.microsoft.com/office/drawing/2010/main">
                <a:solidFill>
                  <a:schemeClr val="accent1"/>
                </a:solidFill>
              </a14:hiddenFill>
            </a:ext>
          </a:extLst>
        </p:spPr>
      </p:pic>
      <p:sp>
        <p:nvSpPr>
          <p:cNvPr id="9" name="線吹き出し 1 (枠付き) 8"/>
          <p:cNvSpPr/>
          <p:nvPr/>
        </p:nvSpPr>
        <p:spPr>
          <a:xfrm>
            <a:off x="107504" y="2749860"/>
            <a:ext cx="1150596" cy="1150274"/>
          </a:xfrm>
          <a:prstGeom prst="borderCallout1">
            <a:avLst>
              <a:gd name="adj1" fmla="val 43248"/>
              <a:gd name="adj2" fmla="val 105706"/>
              <a:gd name="adj3" fmla="val 60768"/>
              <a:gd name="adj4" fmla="val 169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ライオン</a:t>
            </a:r>
            <a:endParaRPr kumimoji="1" lang="en-US" altLang="ja-JP" sz="1400" b="1" dirty="0" smtClean="0"/>
          </a:p>
          <a:p>
            <a:pPr algn="ctr"/>
            <a:r>
              <a:rPr lang="ja-JP" altLang="en-US" sz="1400" b="1" dirty="0"/>
              <a:t>＝</a:t>
            </a:r>
            <a:endParaRPr kumimoji="1" lang="en-US" altLang="ja-JP" sz="1400" b="1" dirty="0" smtClean="0"/>
          </a:p>
          <a:p>
            <a:pPr algn="ctr"/>
            <a:r>
              <a:rPr kumimoji="1" lang="ja-JP" altLang="en-US" sz="1400" b="1" dirty="0" smtClean="0"/>
              <a:t>ハザード</a:t>
            </a:r>
            <a:endParaRPr kumimoji="1" lang="en-US" altLang="ja-JP" sz="1400" b="1" dirty="0" smtClean="0"/>
          </a:p>
          <a:p>
            <a:pPr algn="ctr"/>
            <a:r>
              <a:rPr lang="ja-JP" altLang="en-US" sz="1400" b="1" dirty="0" smtClean="0"/>
              <a:t>＝</a:t>
            </a:r>
            <a:endParaRPr lang="en-US" altLang="ja-JP" sz="1400" b="1" dirty="0" smtClean="0"/>
          </a:p>
          <a:p>
            <a:pPr algn="ctr"/>
            <a:r>
              <a:rPr kumimoji="1" lang="ja-JP" altLang="en-US" sz="1400" b="1" dirty="0"/>
              <a:t>洪水</a:t>
            </a:r>
          </a:p>
        </p:txBody>
      </p:sp>
      <p:sp>
        <p:nvSpPr>
          <p:cNvPr id="10" name="線吹き出し 1 (枠付き) 9"/>
          <p:cNvSpPr/>
          <p:nvPr/>
        </p:nvSpPr>
        <p:spPr>
          <a:xfrm>
            <a:off x="6325729" y="2710774"/>
            <a:ext cx="2664296" cy="1150274"/>
          </a:xfrm>
          <a:prstGeom prst="borderCallout1">
            <a:avLst>
              <a:gd name="adj1" fmla="val 46917"/>
              <a:gd name="adj2" fmla="val -1887"/>
              <a:gd name="adj3" fmla="val 70552"/>
              <a:gd name="adj4" fmla="val -1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ライオンのそばに人がいる</a:t>
            </a:r>
            <a:endParaRPr kumimoji="1" lang="en-US" altLang="ja-JP" sz="1400" b="1" dirty="0" smtClean="0"/>
          </a:p>
          <a:p>
            <a:pPr algn="ctr"/>
            <a:r>
              <a:rPr lang="ja-JP" altLang="en-US" sz="1400" b="1" dirty="0"/>
              <a:t>＝</a:t>
            </a:r>
            <a:endParaRPr kumimoji="1" lang="en-US" altLang="ja-JP" sz="1400" b="1" dirty="0" smtClean="0"/>
          </a:p>
          <a:p>
            <a:pPr algn="ctr"/>
            <a:r>
              <a:rPr lang="ja-JP" altLang="en-US" sz="1400" b="1" dirty="0" smtClean="0"/>
              <a:t>曝露（エクス</a:t>
            </a:r>
            <a:r>
              <a:rPr lang="ja-JP" altLang="en-US" sz="1400" b="1" dirty="0"/>
              <a:t>ポージャー）</a:t>
            </a:r>
            <a:endParaRPr lang="en-US" altLang="ja-JP" sz="1400" b="1" dirty="0" smtClean="0"/>
          </a:p>
          <a:p>
            <a:pPr algn="ctr"/>
            <a:r>
              <a:rPr lang="ja-JP" altLang="en-US" sz="1400" b="1" dirty="0" smtClean="0"/>
              <a:t>＝</a:t>
            </a:r>
            <a:endParaRPr lang="en-US" altLang="ja-JP" sz="1400" b="1" dirty="0" smtClean="0"/>
          </a:p>
          <a:p>
            <a:pPr algn="ctr"/>
            <a:r>
              <a:rPr kumimoji="1" lang="ja-JP" altLang="en-US" sz="1400" b="1" dirty="0" smtClean="0"/>
              <a:t>危険性の高い場所での居住</a:t>
            </a:r>
            <a:endParaRPr kumimoji="1" lang="ja-JP" altLang="en-US" sz="1400" b="1" dirty="0"/>
          </a:p>
        </p:txBody>
      </p:sp>
      <p:sp>
        <p:nvSpPr>
          <p:cNvPr id="11" name="線吹き出し 1 (枠付き) 10"/>
          <p:cNvSpPr/>
          <p:nvPr/>
        </p:nvSpPr>
        <p:spPr>
          <a:xfrm>
            <a:off x="6109705" y="5087038"/>
            <a:ext cx="2880320" cy="1150274"/>
          </a:xfrm>
          <a:prstGeom prst="borderCallout1">
            <a:avLst>
              <a:gd name="adj1" fmla="val 46917"/>
              <a:gd name="adj2" fmla="val -1887"/>
              <a:gd name="adj3" fmla="val -2369"/>
              <a:gd name="adj4" fmla="val -1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この人の調教スキルのなさ</a:t>
            </a:r>
            <a:endParaRPr lang="en-US" altLang="ja-JP" sz="1400" b="1" dirty="0" smtClean="0"/>
          </a:p>
          <a:p>
            <a:pPr algn="ctr"/>
            <a:r>
              <a:rPr lang="ja-JP" altLang="en-US" sz="1400" b="1" dirty="0" smtClean="0"/>
              <a:t>＝</a:t>
            </a:r>
            <a:endParaRPr kumimoji="1" lang="en-US" altLang="ja-JP" sz="1400" b="1" dirty="0" smtClean="0"/>
          </a:p>
          <a:p>
            <a:pPr algn="ctr"/>
            <a:r>
              <a:rPr lang="ja-JP" altLang="en-US" sz="1400" b="1" dirty="0"/>
              <a:t>脆弱性</a:t>
            </a:r>
            <a:r>
              <a:rPr lang="ja-JP" altLang="en-US" sz="1400" b="1" dirty="0" smtClean="0"/>
              <a:t>（ヴァルナラビリティ）</a:t>
            </a:r>
            <a:endParaRPr lang="en-US" altLang="ja-JP" sz="1400" b="1" dirty="0" smtClean="0"/>
          </a:p>
          <a:p>
            <a:pPr algn="ctr"/>
            <a:r>
              <a:rPr lang="ja-JP" altLang="en-US" sz="1400" b="1" dirty="0" smtClean="0"/>
              <a:t>＝</a:t>
            </a:r>
            <a:endParaRPr lang="en-US" altLang="ja-JP" sz="1400" b="1" dirty="0" smtClean="0"/>
          </a:p>
          <a:p>
            <a:pPr algn="ctr"/>
            <a:r>
              <a:rPr lang="ja-JP" altLang="en-US" sz="1400" b="1" dirty="0" smtClean="0"/>
              <a:t>水害に対する経験・知識の欠如</a:t>
            </a:r>
            <a:endParaRPr kumimoji="1" lang="ja-JP" altLang="en-US" sz="1400" b="1" dirty="0"/>
          </a:p>
        </p:txBody>
      </p:sp>
      <p:sp>
        <p:nvSpPr>
          <p:cNvPr id="12" name="テキスト ボックス 11"/>
          <p:cNvSpPr txBox="1"/>
          <p:nvPr/>
        </p:nvSpPr>
        <p:spPr>
          <a:xfrm>
            <a:off x="427348" y="6073551"/>
            <a:ext cx="5529078" cy="307777"/>
          </a:xfrm>
          <a:prstGeom prst="rect">
            <a:avLst/>
          </a:prstGeom>
          <a:noFill/>
        </p:spPr>
        <p:txBody>
          <a:bodyPr wrap="none" rtlCol="0">
            <a:spAutoFit/>
          </a:bodyPr>
          <a:lstStyle/>
          <a:p>
            <a:r>
              <a:rPr lang="ja-JP" altLang="en-US" sz="1400" b="1" dirty="0" smtClean="0"/>
              <a:t>上図は</a:t>
            </a:r>
            <a:r>
              <a:rPr kumimoji="1" lang="ja-JP" altLang="en-US" sz="1400" b="1" dirty="0" smtClean="0"/>
              <a:t>厚生労働省「</a:t>
            </a:r>
            <a:r>
              <a:rPr lang="ja-JP" altLang="en-US" sz="1400" b="1" dirty="0" smtClean="0">
                <a:effectLst/>
              </a:rPr>
              <a:t>自動車整備業におけるリスクアセスメント」より引用</a:t>
            </a:r>
            <a:endParaRPr kumimoji="1" lang="ja-JP" altLang="en-US" sz="1400" b="1" dirty="0"/>
          </a:p>
        </p:txBody>
      </p:sp>
      <p:sp>
        <p:nvSpPr>
          <p:cNvPr id="2" name="スライド番号プレースホルダー 1"/>
          <p:cNvSpPr>
            <a:spLocks noGrp="1"/>
          </p:cNvSpPr>
          <p:nvPr>
            <p:ph type="sldNum" sz="quarter" idx="12"/>
          </p:nvPr>
        </p:nvSpPr>
        <p:spPr/>
        <p:txBody>
          <a:bodyPr/>
          <a:lstStyle/>
          <a:p>
            <a:fld id="{9B236F64-2D9E-466A-AF17-3595686591A9}" type="slidenum">
              <a:rPr kumimoji="1" lang="ja-JP" altLang="en-US" smtClean="0"/>
              <a:t>18</a:t>
            </a:fld>
            <a:endParaRPr kumimoji="1" lang="ja-JP" altLang="en-US"/>
          </a:p>
        </p:txBody>
      </p:sp>
    </p:spTree>
    <p:extLst>
      <p:ext uri="{BB962C8B-B14F-4D97-AF65-F5344CB8AC3E}">
        <p14:creationId xmlns:p14="http://schemas.microsoft.com/office/powerpoint/2010/main" val="161650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pPr algn="l"/>
            <a:r>
              <a:rPr lang="ja-JP" altLang="en-US" sz="3200" dirty="0" smtClean="0"/>
              <a:t>気候変動の地元学</a:t>
            </a:r>
            <a:r>
              <a:rPr lang="ja-JP" altLang="en-US" sz="3200" dirty="0"/>
              <a:t>に</a:t>
            </a:r>
            <a:r>
              <a:rPr lang="ja-JP" altLang="en-US" sz="3200" dirty="0" smtClean="0"/>
              <a:t>ついて（目的）</a:t>
            </a:r>
            <a:endParaRPr kumimoji="1" lang="ja-JP" altLang="en-US" sz="3200" dirty="0"/>
          </a:p>
        </p:txBody>
      </p:sp>
      <p:sp>
        <p:nvSpPr>
          <p:cNvPr id="3" name="コンテンツ プレースホルダー 2"/>
          <p:cNvSpPr>
            <a:spLocks noGrp="1"/>
          </p:cNvSpPr>
          <p:nvPr>
            <p:ph sz="quarter" idx="1"/>
          </p:nvPr>
        </p:nvSpPr>
        <p:spPr>
          <a:xfrm>
            <a:off x="0" y="1219200"/>
            <a:ext cx="8985176" cy="1849760"/>
          </a:xfrm>
        </p:spPr>
        <p:txBody>
          <a:bodyPr>
            <a:noAutofit/>
          </a:bodyPr>
          <a:lstStyle/>
          <a:p>
            <a:pPr>
              <a:lnSpc>
                <a:spcPct val="120000"/>
              </a:lnSpc>
              <a:spcBef>
                <a:spcPts val="0"/>
              </a:spcBef>
            </a:pPr>
            <a:r>
              <a:rPr kumimoji="1"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気候変動に関する影響を自分たち自身に関わることとして考え、気候変動等への理解を促すことを目的とした</a:t>
            </a:r>
            <a:r>
              <a:rPr kumimoji="1" lang="ja-JP" altLang="en-US"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「学習プログラム」</a:t>
            </a:r>
            <a:r>
              <a:rPr kumimoji="1"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との位置づけ。</a:t>
            </a:r>
            <a:endParaRPr kumimoji="1"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結果として、集まった影響事例は今後の適応策の検討に活用できる。</a:t>
            </a:r>
            <a:endParaRPr kumimoji="1"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0"/>
              </a:spcBef>
            </a:pPr>
            <a:endParaRPr kumimoji="1"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95536" y="3416176"/>
            <a:ext cx="8496945" cy="2245072"/>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mj-ea"/>
              <a:buAutoNum type="circleNumDbPlain"/>
            </a:pPr>
            <a:r>
              <a:rPr lang="ja-JP" altLang="en-US" sz="2400" dirty="0"/>
              <a:t>地域主体でない</a:t>
            </a:r>
            <a:r>
              <a:rPr lang="ja-JP" altLang="en-US" sz="2400" dirty="0" smtClean="0"/>
              <a:t>と気付かない</a:t>
            </a:r>
            <a:r>
              <a:rPr lang="ja-JP" altLang="en-US" sz="2400" dirty="0"/>
              <a:t>影響</a:t>
            </a:r>
            <a:r>
              <a:rPr lang="ja-JP" altLang="en-US" sz="2400" dirty="0" smtClean="0"/>
              <a:t>を</a:t>
            </a:r>
            <a:r>
              <a:rPr lang="ja-JP" altLang="en-US" sz="2400" dirty="0"/>
              <a:t>掘り起こすことが</a:t>
            </a:r>
            <a:r>
              <a:rPr lang="ja-JP" altLang="en-US" sz="2400" dirty="0" smtClean="0"/>
              <a:t>できる</a:t>
            </a:r>
            <a:r>
              <a:rPr lang="ja-JP" altLang="en-US" sz="2400" dirty="0"/>
              <a:t>。</a:t>
            </a:r>
            <a:endParaRPr kumimoji="1" lang="en-US" altLang="ja-JP" sz="2400" dirty="0" smtClean="0"/>
          </a:p>
          <a:p>
            <a:pPr marL="457200" indent="-457200">
              <a:buFont typeface="+mj-ea"/>
              <a:buAutoNum type="circleNumDbPlain"/>
            </a:pPr>
            <a:r>
              <a:rPr lang="ja-JP" altLang="en-US" sz="2400" dirty="0"/>
              <a:t>影響の実感</a:t>
            </a:r>
            <a:r>
              <a:rPr lang="ja-JP" altLang="en-US" sz="2400" dirty="0" smtClean="0"/>
              <a:t>が</a:t>
            </a:r>
            <a:r>
              <a:rPr lang="ja-JP" altLang="en-US" sz="2400" dirty="0"/>
              <a:t>適応の必要性</a:t>
            </a:r>
            <a:r>
              <a:rPr lang="ja-JP" altLang="en-US" sz="2400" dirty="0" smtClean="0"/>
              <a:t>を促す</a:t>
            </a:r>
            <a:r>
              <a:rPr lang="ja-JP" altLang="en-US" sz="2400" dirty="0"/>
              <a:t>だけでなく</a:t>
            </a:r>
            <a:r>
              <a:rPr lang="ja-JP" altLang="en-US" sz="2400" dirty="0" smtClean="0"/>
              <a:t>、緩和行動を促すことにもつながる。</a:t>
            </a:r>
            <a:endParaRPr lang="en-US" altLang="ja-JP" sz="2400" dirty="0" smtClean="0"/>
          </a:p>
          <a:p>
            <a:pPr marL="457200" indent="-457200">
              <a:buFont typeface="+mj-ea"/>
              <a:buAutoNum type="circleNumDbPlain"/>
            </a:pPr>
            <a:r>
              <a:rPr lang="ja-JP" altLang="en-US" sz="2400" dirty="0"/>
              <a:t>影響</a:t>
            </a:r>
            <a:r>
              <a:rPr lang="ja-JP" altLang="en-US" sz="2400" dirty="0" smtClean="0"/>
              <a:t>事例調べにおいて、影響を顕在化させる社会的経済的要因を抽出することができる。</a:t>
            </a:r>
            <a:endParaRPr kumimoji="1" lang="en-US" altLang="ja-JP" sz="2400" dirty="0" smtClean="0"/>
          </a:p>
        </p:txBody>
      </p:sp>
      <p:sp>
        <p:nvSpPr>
          <p:cNvPr id="10" name="角丸四角形 9"/>
          <p:cNvSpPr/>
          <p:nvPr/>
        </p:nvSpPr>
        <p:spPr>
          <a:xfrm>
            <a:off x="251520" y="3068960"/>
            <a:ext cx="3096344" cy="432048"/>
          </a:xfrm>
          <a:prstGeom prst="roundRect">
            <a:avLst/>
          </a:prstGeom>
          <a:solidFill>
            <a:schemeClr val="accent6">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HG創英角ﾎﾟｯﾌﾟ体" panose="040B0A09000000000000" pitchFamily="49" charset="-128"/>
                <a:ea typeface="HG創英角ﾎﾟｯﾌﾟ体" panose="040B0A09000000000000" pitchFamily="49" charset="-128"/>
              </a:rPr>
              <a:t>地元学の主な</a:t>
            </a:r>
            <a:r>
              <a:rPr lang="ja-JP" altLang="en-US" dirty="0" smtClean="0">
                <a:solidFill>
                  <a:srgbClr val="002060"/>
                </a:solidFill>
                <a:latin typeface="HG創英角ﾎﾟｯﾌﾟ体" panose="040B0A09000000000000" pitchFamily="49" charset="-128"/>
                <a:ea typeface="HG創英角ﾎﾟｯﾌﾟ体" panose="040B0A09000000000000" pitchFamily="49" charset="-128"/>
              </a:rPr>
              <a:t>３つの利点</a:t>
            </a:r>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2" name="スライド番号プレースホルダー 11"/>
          <p:cNvSpPr>
            <a:spLocks noGrp="1"/>
          </p:cNvSpPr>
          <p:nvPr>
            <p:ph type="sldNum" sz="quarter" idx="12"/>
          </p:nvPr>
        </p:nvSpPr>
        <p:spPr/>
        <p:txBody>
          <a:bodyPr/>
          <a:lstStyle/>
          <a:p>
            <a:fld id="{0D7FD383-AF65-47D0-B124-B357B87FC8AF}" type="slidenum">
              <a:rPr kumimoji="1" lang="ja-JP" altLang="en-US" smtClean="0"/>
              <a:t>19</a:t>
            </a:fld>
            <a:endParaRPr kumimoji="1" lang="ja-JP" altLang="en-US"/>
          </a:p>
        </p:txBody>
      </p:sp>
      <p:sp>
        <p:nvSpPr>
          <p:cNvPr id="11" name="タイトル 1"/>
          <p:cNvSpPr txBox="1">
            <a:spLocks/>
          </p:cNvSpPr>
          <p:nvPr/>
        </p:nvSpPr>
        <p:spPr>
          <a:xfrm>
            <a:off x="395536" y="5877272"/>
            <a:ext cx="8589640" cy="49530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vert="horz" anchor="b" anchorCtr="0">
            <a:normAutofit fontScale="92500" lnSpcReduction="2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en-US" altLang="ja-JP" sz="1600" dirty="0" smtClean="0"/>
              <a:t>※</a:t>
            </a:r>
            <a:r>
              <a:rPr lang="ja-JP" altLang="en-US" sz="1600" dirty="0" smtClean="0"/>
              <a:t>「気候変動適応におけるボトムアップ・アプローチ～「気候変動の地元学」を起点として」</a:t>
            </a:r>
            <a:endParaRPr lang="en-US" altLang="ja-JP" sz="1600" dirty="0" smtClean="0"/>
          </a:p>
          <a:p>
            <a:r>
              <a:rPr lang="ja-JP" altLang="en-US" sz="1600" dirty="0" smtClean="0"/>
              <a:t>　　（法政大学サスティナビリティ研究所　白井信雄教授）　　から抜粋</a:t>
            </a:r>
            <a:endParaRPr lang="ja-JP" altLang="en-US" sz="1600" dirty="0"/>
          </a:p>
        </p:txBody>
      </p:sp>
    </p:spTree>
    <p:extLst>
      <p:ext uri="{BB962C8B-B14F-4D97-AF65-F5344CB8AC3E}">
        <p14:creationId xmlns:p14="http://schemas.microsoft.com/office/powerpoint/2010/main" val="343230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
          <p:cNvSpPr txBox="1">
            <a:spLocks noChangeArrowheads="1"/>
          </p:cNvSpPr>
          <p:nvPr/>
        </p:nvSpPr>
        <p:spPr bwMode="auto">
          <a:xfrm>
            <a:off x="1477963" y="223520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Text Box 1"/>
          <p:cNvSpPr txBox="1">
            <a:spLocks noChangeArrowheads="1"/>
          </p:cNvSpPr>
          <p:nvPr/>
        </p:nvSpPr>
        <p:spPr bwMode="auto">
          <a:xfrm>
            <a:off x="2136775" y="257810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Text Box 2"/>
          <p:cNvSpPr txBox="1">
            <a:spLocks noChangeArrowheads="1"/>
          </p:cNvSpPr>
          <p:nvPr/>
        </p:nvSpPr>
        <p:spPr bwMode="auto">
          <a:xfrm>
            <a:off x="1479550" y="218440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Text Box 3"/>
          <p:cNvSpPr txBox="1">
            <a:spLocks noChangeArrowheads="1"/>
          </p:cNvSpPr>
          <p:nvPr/>
        </p:nvSpPr>
        <p:spPr bwMode="auto">
          <a:xfrm>
            <a:off x="1598613" y="187325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590276"/>
            <a:ext cx="3816424" cy="406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580" y="1453426"/>
            <a:ext cx="3024336" cy="288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225652" y="1268760"/>
            <a:ext cx="1870596"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土地の利用状況</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045220" y="1268760"/>
            <a:ext cx="1870596"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滋賀県の地勢</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911056" y="4818448"/>
            <a:ext cx="2809552" cy="1107996"/>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 総面積 　　約</a:t>
            </a:r>
            <a:r>
              <a:rPr kumimoji="1" lang="en-US" altLang="ja-JP" dirty="0" smtClean="0"/>
              <a:t>4,017km</a:t>
            </a:r>
            <a:r>
              <a:rPr kumimoji="1" lang="en-US" altLang="ja-JP" baseline="30000" dirty="0" smtClean="0"/>
              <a:t>2</a:t>
            </a:r>
          </a:p>
          <a:p>
            <a:r>
              <a:rPr lang="ja-JP" altLang="en-US" dirty="0" smtClean="0"/>
              <a:t> 総人口　　　</a:t>
            </a:r>
            <a:r>
              <a:rPr lang="en-US" altLang="ja-JP" dirty="0" smtClean="0"/>
              <a:t>1,415,327</a:t>
            </a:r>
            <a:r>
              <a:rPr lang="ja-JP" altLang="en-US" dirty="0" smtClean="0"/>
              <a:t>人</a:t>
            </a:r>
            <a:endParaRPr lang="en-US" altLang="ja-JP" dirty="0" smtClean="0"/>
          </a:p>
          <a:p>
            <a:r>
              <a:rPr kumimoji="1" lang="ja-JP" altLang="en-US" dirty="0" smtClean="0"/>
              <a:t> 総世帯数　</a:t>
            </a:r>
            <a:r>
              <a:rPr kumimoji="1" lang="en-US" altLang="ja-JP" dirty="0" smtClean="0"/>
              <a:t>558,066</a:t>
            </a:r>
            <a:r>
              <a:rPr kumimoji="1" lang="ja-JP" altLang="en-US" dirty="0" smtClean="0"/>
              <a:t>世帯</a:t>
            </a:r>
            <a:endParaRPr lang="en-US" altLang="ja-JP" dirty="0"/>
          </a:p>
          <a:p>
            <a:r>
              <a:rPr lang="ja-JP" altLang="en-US" sz="1200" dirty="0" smtClean="0"/>
              <a:t>　　　　　　　　　　（平成</a:t>
            </a:r>
            <a:r>
              <a:rPr lang="en-US" altLang="ja-JP" sz="1200" dirty="0" smtClean="0"/>
              <a:t>28</a:t>
            </a:r>
            <a:r>
              <a:rPr lang="ja-JP" altLang="en-US" sz="1200" dirty="0" smtClean="0"/>
              <a:t>年</a:t>
            </a:r>
            <a:r>
              <a:rPr lang="ja-JP" altLang="en-US" sz="1200" dirty="0"/>
              <a:t>１</a:t>
            </a:r>
            <a:r>
              <a:rPr lang="ja-JP" altLang="en-US" sz="1200" dirty="0" smtClean="0"/>
              <a:t>月</a:t>
            </a:r>
            <a:r>
              <a:rPr lang="ja-JP" altLang="en-US" sz="1200" dirty="0"/>
              <a:t>１</a:t>
            </a:r>
            <a:r>
              <a:rPr lang="ja-JP" altLang="en-US" sz="1200" dirty="0" smtClean="0"/>
              <a:t>日時点）</a:t>
            </a:r>
            <a:endParaRPr kumimoji="1" lang="ja-JP" altLang="en-US" sz="1200" dirty="0"/>
          </a:p>
        </p:txBody>
      </p:sp>
      <p:sp>
        <p:nvSpPr>
          <p:cNvPr id="13" name="四角形吹き出し 12"/>
          <p:cNvSpPr/>
          <p:nvPr/>
        </p:nvSpPr>
        <p:spPr>
          <a:xfrm>
            <a:off x="2945036" y="4891329"/>
            <a:ext cx="2059012" cy="1273975"/>
          </a:xfrm>
          <a:prstGeom prst="wedgeRectCallout">
            <a:avLst>
              <a:gd name="adj1" fmla="val -121717"/>
              <a:gd name="adj2" fmla="val -11755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dirty="0"/>
              <a:t>中央に県の面積の約６分の１を占める「琵琶湖」がある</a:t>
            </a:r>
          </a:p>
        </p:txBody>
      </p:sp>
      <p:sp>
        <p:nvSpPr>
          <p:cNvPr id="17" name="四角形吹き出し 16"/>
          <p:cNvSpPr/>
          <p:nvPr/>
        </p:nvSpPr>
        <p:spPr>
          <a:xfrm>
            <a:off x="6948264" y="1934119"/>
            <a:ext cx="1800200" cy="1329657"/>
          </a:xfrm>
          <a:prstGeom prst="wedgeRectCallout">
            <a:avLst>
              <a:gd name="adj1" fmla="val -85032"/>
              <a:gd name="adj2" fmla="val 41616"/>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dirty="0"/>
              <a:t>森林面積は県の約半分となっている</a:t>
            </a:r>
            <a:endParaRPr lang="en-US" altLang="ja-JP" sz="1600" dirty="0"/>
          </a:p>
        </p:txBody>
      </p:sp>
      <p:sp>
        <p:nvSpPr>
          <p:cNvPr id="18" name="四角形吹き出し 17"/>
          <p:cNvSpPr/>
          <p:nvPr/>
        </p:nvSpPr>
        <p:spPr>
          <a:xfrm>
            <a:off x="200050" y="5255536"/>
            <a:ext cx="2139702" cy="1341816"/>
          </a:xfrm>
          <a:prstGeom prst="wedgeRectCallout">
            <a:avLst>
              <a:gd name="adj1" fmla="val -13211"/>
              <a:gd name="adj2" fmla="val -77601"/>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600" dirty="0"/>
              <a:t>大小約</a:t>
            </a:r>
            <a:r>
              <a:rPr lang="en-US" altLang="ja-JP" sz="1600" dirty="0"/>
              <a:t>460</a:t>
            </a:r>
            <a:r>
              <a:rPr lang="ja-JP" altLang="en-US" sz="1600" dirty="0"/>
              <a:t>本の河川が流れ込み、瀬田川と人工の琵琶湖疏水から流れ出る</a:t>
            </a:r>
            <a:endParaRPr lang="en-US" altLang="ja-JP" sz="1600" dirty="0"/>
          </a:p>
        </p:txBody>
      </p:sp>
      <p:sp>
        <p:nvSpPr>
          <p:cNvPr id="15" name="タイトル 1"/>
          <p:cNvSpPr txBox="1">
            <a:spLocks/>
          </p:cNvSpPr>
          <p:nvPr/>
        </p:nvSpPr>
        <p:spPr>
          <a:xfrm>
            <a:off x="421196" y="188640"/>
            <a:ext cx="8229600" cy="864096"/>
          </a:xfrm>
          <a:prstGeom prst="rect">
            <a:avLst/>
          </a:prstGeom>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滋賀県の地勢について</a:t>
            </a:r>
            <a:endParaRPr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9B236F64-2D9E-466A-AF17-3595686591A9}" type="slidenum">
              <a:rPr kumimoji="1" lang="ja-JP" altLang="en-US" smtClean="0"/>
              <a:t>2</a:t>
            </a:fld>
            <a:endParaRPr kumimoji="1" lang="ja-JP" altLang="en-US"/>
          </a:p>
        </p:txBody>
      </p:sp>
    </p:spTree>
    <p:extLst>
      <p:ext uri="{BB962C8B-B14F-4D97-AF65-F5344CB8AC3E}">
        <p14:creationId xmlns:p14="http://schemas.microsoft.com/office/powerpoint/2010/main" val="404790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229600" cy="850106"/>
          </a:xfrm>
        </p:spPr>
        <p:txBody>
          <a:bodyPr>
            <a:normAutofit/>
          </a:bodyPr>
          <a:lstStyle/>
          <a:p>
            <a:pPr algn="l"/>
            <a:r>
              <a:rPr lang="ja-JP" altLang="en-US" sz="3200" dirty="0" smtClean="0"/>
              <a:t>気候変動の地元学</a:t>
            </a:r>
            <a:r>
              <a:rPr lang="en-US" altLang="ja-JP" sz="3200" dirty="0" smtClean="0"/>
              <a:t>(</a:t>
            </a:r>
            <a:r>
              <a:rPr lang="ja-JP" altLang="en-US" sz="3200" dirty="0" smtClean="0"/>
              <a:t>大津）の概要</a:t>
            </a:r>
            <a:endParaRPr kumimoji="1" lang="ja-JP" altLang="en-US" sz="3200" dirty="0"/>
          </a:p>
        </p:txBody>
      </p:sp>
      <p:sp>
        <p:nvSpPr>
          <p:cNvPr id="3" name="コンテンツ プレースホルダー 2"/>
          <p:cNvSpPr>
            <a:spLocks noGrp="1"/>
          </p:cNvSpPr>
          <p:nvPr>
            <p:ph sz="quarter" idx="1"/>
          </p:nvPr>
        </p:nvSpPr>
        <p:spPr>
          <a:xfrm>
            <a:off x="179512" y="1052736"/>
            <a:ext cx="5760245" cy="1944216"/>
          </a:xfrm>
        </p:spPr>
        <p:txBody>
          <a:bodyPr>
            <a:noAutofit/>
          </a:bodyPr>
          <a:lstStyle/>
          <a:p>
            <a:r>
              <a:rPr kumimoji="1" lang="ja-JP" altLang="en-US" sz="2000" dirty="0" smtClean="0"/>
              <a:t>今年度、近畿地方環境事務所主催で、大津市において気候変動学習プログラム「気候変動の地元学」</a:t>
            </a:r>
            <a:r>
              <a:rPr lang="ja-JP" altLang="en-US" sz="2000" dirty="0" smtClean="0"/>
              <a:t>を実施</a:t>
            </a:r>
            <a:r>
              <a:rPr lang="ja-JP" altLang="en-US" sz="2000" dirty="0" smtClean="0"/>
              <a:t>。</a:t>
            </a:r>
            <a:r>
              <a:rPr lang="ja-JP" altLang="en-US" sz="2000" dirty="0" smtClean="0"/>
              <a:t>　　</a:t>
            </a:r>
            <a:r>
              <a:rPr kumimoji="1" lang="en-US" altLang="ja-JP" sz="1600" dirty="0" smtClean="0"/>
              <a:t>(</a:t>
            </a:r>
            <a:r>
              <a:rPr kumimoji="1" lang="ja-JP" altLang="en-US" sz="1600" dirty="0" smtClean="0"/>
              <a:t>講師：法政大学　白井教授、運営主体：おおつ環境フォーラム）</a:t>
            </a:r>
            <a:endParaRPr kumimoji="1" lang="en-US" altLang="ja-JP" sz="1600" dirty="0" smtClean="0"/>
          </a:p>
          <a:p>
            <a:r>
              <a:rPr lang="ja-JP" altLang="en-US" sz="2000" dirty="0"/>
              <a:t>影響事例</a:t>
            </a:r>
            <a:r>
              <a:rPr lang="ja-JP" altLang="en-US" sz="2000" dirty="0" smtClean="0"/>
              <a:t>調べやワークショップ等を実施</a:t>
            </a:r>
            <a:r>
              <a:rPr lang="ja-JP" altLang="en-US" sz="2000" dirty="0" smtClean="0"/>
              <a:t>（</a:t>
            </a:r>
            <a:r>
              <a:rPr lang="ja-JP" altLang="en-US" sz="2000" dirty="0" smtClean="0"/>
              <a:t>約</a:t>
            </a:r>
            <a:r>
              <a:rPr lang="en-US" altLang="ja-JP" sz="2000" dirty="0"/>
              <a:t>30</a:t>
            </a:r>
            <a:r>
              <a:rPr lang="ja-JP" altLang="en-US" sz="2000" dirty="0" smtClean="0"/>
              <a:t>人</a:t>
            </a:r>
            <a:r>
              <a:rPr lang="ja-JP" altLang="en-US" sz="2000" dirty="0" smtClean="0"/>
              <a:t>参加）</a:t>
            </a:r>
            <a:endParaRPr kumimoji="1" lang="en-US" altLang="ja-JP" sz="2000" dirty="0"/>
          </a:p>
        </p:txBody>
      </p:sp>
      <p:sp>
        <p:nvSpPr>
          <p:cNvPr id="6" name="正方形/長方形 5"/>
          <p:cNvSpPr/>
          <p:nvPr/>
        </p:nvSpPr>
        <p:spPr>
          <a:xfrm>
            <a:off x="179513" y="3501008"/>
            <a:ext cx="4248472" cy="2664296"/>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n"/>
            </a:pPr>
            <a:r>
              <a:rPr kumimoji="1" lang="ja-JP" altLang="en-US" dirty="0" smtClean="0"/>
              <a:t>影響の分野</a:t>
            </a:r>
            <a:endParaRPr kumimoji="1" lang="en-US" altLang="ja-JP" dirty="0" smtClean="0"/>
          </a:p>
          <a:p>
            <a:pPr marL="285750" indent="-285750">
              <a:buFont typeface="Wingdings" panose="05000000000000000000" pitchFamily="2" charset="2"/>
              <a:buChar char="n"/>
            </a:pPr>
            <a:r>
              <a:rPr lang="ja-JP" altLang="en-US" dirty="0"/>
              <a:t>影響の</a:t>
            </a:r>
            <a:r>
              <a:rPr lang="ja-JP" altLang="en-US" dirty="0" smtClean="0"/>
              <a:t>概要</a:t>
            </a:r>
            <a:endParaRPr lang="en-US" altLang="ja-JP" dirty="0" smtClean="0"/>
          </a:p>
          <a:p>
            <a:pPr marL="285750" indent="-285750">
              <a:buFont typeface="Wingdings" panose="05000000000000000000" pitchFamily="2" charset="2"/>
              <a:buChar char="n"/>
            </a:pPr>
            <a:r>
              <a:rPr kumimoji="1" lang="ja-JP" altLang="en-US" dirty="0"/>
              <a:t>影響</a:t>
            </a:r>
            <a:r>
              <a:rPr kumimoji="1" lang="ja-JP" altLang="en-US" dirty="0" smtClean="0"/>
              <a:t>が</a:t>
            </a:r>
            <a:r>
              <a:rPr lang="ja-JP" altLang="en-US" dirty="0"/>
              <a:t>現れ</a:t>
            </a:r>
            <a:r>
              <a:rPr kumimoji="1" lang="ja-JP" altLang="en-US" dirty="0" smtClean="0"/>
              <a:t>始めた時期</a:t>
            </a:r>
            <a:endParaRPr kumimoji="1" lang="en-US" altLang="ja-JP" dirty="0" smtClean="0"/>
          </a:p>
          <a:p>
            <a:pPr marL="285750" indent="-285750">
              <a:buFont typeface="Wingdings" panose="05000000000000000000" pitchFamily="2" charset="2"/>
              <a:buChar char="n"/>
            </a:pPr>
            <a:r>
              <a:rPr lang="ja-JP" altLang="en-US" dirty="0" smtClean="0"/>
              <a:t>影響の発生場所</a:t>
            </a:r>
            <a:endParaRPr lang="en-US" altLang="ja-JP" dirty="0" smtClean="0"/>
          </a:p>
          <a:p>
            <a:pPr marL="285750" indent="-285750">
              <a:buFont typeface="Wingdings" panose="05000000000000000000" pitchFamily="2" charset="2"/>
              <a:buChar char="n"/>
            </a:pPr>
            <a:r>
              <a:rPr lang="ja-JP" altLang="en-US" dirty="0"/>
              <a:t>影響</a:t>
            </a:r>
            <a:r>
              <a:rPr kumimoji="1" lang="ja-JP" altLang="en-US" dirty="0" smtClean="0"/>
              <a:t>の</a:t>
            </a:r>
            <a:r>
              <a:rPr kumimoji="1" lang="ja-JP" altLang="en-US" dirty="0"/>
              <a:t>原因となって</a:t>
            </a:r>
            <a:r>
              <a:rPr kumimoji="1" lang="ja-JP" altLang="en-US" dirty="0" smtClean="0"/>
              <a:t>いる</a:t>
            </a:r>
            <a:r>
              <a:rPr kumimoji="1" lang="ja-JP" altLang="en-US" dirty="0"/>
              <a:t>気候</a:t>
            </a:r>
            <a:r>
              <a:rPr kumimoji="1" lang="ja-JP" altLang="en-US" dirty="0" smtClean="0"/>
              <a:t>の変化</a:t>
            </a:r>
            <a:endParaRPr kumimoji="1" lang="en-US" altLang="ja-JP" dirty="0" smtClean="0"/>
          </a:p>
          <a:p>
            <a:pPr marL="285750" indent="-285750">
              <a:buFont typeface="Wingdings" panose="05000000000000000000" pitchFamily="2" charset="2"/>
              <a:buChar char="n"/>
            </a:pPr>
            <a:r>
              <a:rPr lang="ja-JP" altLang="en-US" dirty="0"/>
              <a:t>影響の原因となって</a:t>
            </a:r>
            <a:r>
              <a:rPr lang="ja-JP" altLang="en-US" dirty="0" smtClean="0"/>
              <a:t>いる</a:t>
            </a:r>
            <a:r>
              <a:rPr lang="ja-JP" altLang="en-US" b="1" u="sng" dirty="0" smtClean="0">
                <a:solidFill>
                  <a:srgbClr val="FF0000"/>
                </a:solidFill>
              </a:rPr>
              <a:t>社会・経済面等の要因</a:t>
            </a:r>
            <a:endParaRPr lang="en-US" altLang="ja-JP" b="1" u="sng" dirty="0" smtClean="0">
              <a:solidFill>
                <a:srgbClr val="FF0000"/>
              </a:solidFill>
            </a:endParaRPr>
          </a:p>
          <a:p>
            <a:pPr marL="285750" indent="-285750">
              <a:buFont typeface="Wingdings" panose="05000000000000000000" pitchFamily="2" charset="2"/>
              <a:buChar char="n"/>
            </a:pPr>
            <a:r>
              <a:rPr kumimoji="1" lang="ja-JP" altLang="en-US" dirty="0"/>
              <a:t>影響に</a:t>
            </a:r>
            <a:r>
              <a:rPr kumimoji="1" lang="ja-JP" altLang="en-US" dirty="0" smtClean="0"/>
              <a:t>対して</a:t>
            </a:r>
            <a:r>
              <a:rPr lang="ja-JP" altLang="en-US" dirty="0" smtClean="0"/>
              <a:t>既に取られている対策</a:t>
            </a:r>
            <a:endParaRPr lang="en-US" altLang="ja-JP" dirty="0" smtClean="0"/>
          </a:p>
          <a:p>
            <a:pPr marL="285750" indent="-285750">
              <a:buFont typeface="Wingdings" panose="05000000000000000000" pitchFamily="2" charset="2"/>
              <a:buChar char="n"/>
            </a:pPr>
            <a:r>
              <a:rPr kumimoji="1" lang="ja-JP" altLang="en-US" dirty="0" smtClean="0"/>
              <a:t>さらに</a:t>
            </a:r>
            <a:r>
              <a:rPr lang="ja-JP" altLang="en-US" dirty="0"/>
              <a:t>取る</a:t>
            </a:r>
            <a:r>
              <a:rPr kumimoji="1" lang="ja-JP" altLang="en-US" dirty="0" smtClean="0"/>
              <a:t>べき</a:t>
            </a:r>
            <a:r>
              <a:rPr kumimoji="1" lang="ja-JP" altLang="en-US" dirty="0"/>
              <a:t>対策</a:t>
            </a:r>
            <a:endParaRPr kumimoji="1" lang="en-US" altLang="ja-JP" dirty="0" smtClean="0"/>
          </a:p>
        </p:txBody>
      </p:sp>
      <p:sp>
        <p:nvSpPr>
          <p:cNvPr id="8" name="正方形/長方形 7"/>
          <p:cNvSpPr/>
          <p:nvPr/>
        </p:nvSpPr>
        <p:spPr>
          <a:xfrm>
            <a:off x="4644008" y="4437112"/>
            <a:ext cx="4341167" cy="1728192"/>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n"/>
            </a:pPr>
            <a:r>
              <a:rPr kumimoji="1" lang="ja-JP" altLang="en-US" dirty="0" smtClean="0"/>
              <a:t>影響事例の整理結果</a:t>
            </a:r>
            <a:endParaRPr kumimoji="1" lang="en-US" altLang="ja-JP" dirty="0" smtClean="0"/>
          </a:p>
          <a:p>
            <a:pPr marL="285750" indent="-285750">
              <a:buFont typeface="Wingdings" panose="05000000000000000000" pitchFamily="2" charset="2"/>
              <a:buChar char="n"/>
            </a:pPr>
            <a:r>
              <a:rPr lang="ja-JP" altLang="en-US" dirty="0"/>
              <a:t>特に重点的に取り組む</a:t>
            </a:r>
            <a:r>
              <a:rPr lang="ja-JP" altLang="en-US" dirty="0" smtClean="0"/>
              <a:t>べき対策</a:t>
            </a:r>
            <a:r>
              <a:rPr lang="en-US" altLang="ja-JP" dirty="0"/>
              <a:t>(</a:t>
            </a:r>
            <a:r>
              <a:rPr lang="ja-JP" altLang="en-US" dirty="0"/>
              <a:t>影響が深刻</a:t>
            </a:r>
            <a:r>
              <a:rPr lang="ja-JP" altLang="en-US" dirty="0" smtClean="0"/>
              <a:t>で、かつ実施が不十分な対策）</a:t>
            </a:r>
            <a:endParaRPr lang="en-US" altLang="ja-JP" dirty="0" smtClean="0"/>
          </a:p>
          <a:p>
            <a:pPr marL="285750" indent="-285750">
              <a:buFont typeface="Wingdings" panose="05000000000000000000" pitchFamily="2" charset="2"/>
              <a:buChar char="n"/>
            </a:pPr>
            <a:r>
              <a:rPr kumimoji="1" lang="ja-JP" altLang="en-US" dirty="0"/>
              <a:t>適応</a:t>
            </a:r>
            <a:r>
              <a:rPr kumimoji="1" lang="ja-JP" altLang="en-US" dirty="0" smtClean="0"/>
              <a:t>策と緩和策に対する行政の予算配分比率とそのように予算を配分する理由</a:t>
            </a:r>
            <a:endParaRPr kumimoji="1" lang="en-US" altLang="ja-JP" dirty="0" smtClean="0"/>
          </a:p>
        </p:txBody>
      </p:sp>
      <p:sp>
        <p:nvSpPr>
          <p:cNvPr id="9" name="角丸四角形 8"/>
          <p:cNvSpPr/>
          <p:nvPr/>
        </p:nvSpPr>
        <p:spPr>
          <a:xfrm>
            <a:off x="107504" y="3068960"/>
            <a:ext cx="3096344" cy="4320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HG創英角ﾎﾟｯﾌﾟ体" panose="040B0A09000000000000" pitchFamily="49" charset="-128"/>
                <a:ea typeface="HG創英角ﾎﾟｯﾌﾟ体" panose="040B0A09000000000000" pitchFamily="49" charset="-128"/>
              </a:rPr>
              <a:t>影響事例調べの調査項目</a:t>
            </a:r>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0" name="角丸四角形 9"/>
          <p:cNvSpPr/>
          <p:nvPr/>
        </p:nvSpPr>
        <p:spPr>
          <a:xfrm>
            <a:off x="4572000" y="3861048"/>
            <a:ext cx="3096344" cy="6480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002060"/>
                </a:solidFill>
                <a:latin typeface="HG創英角ﾎﾟｯﾌﾟ体" panose="040B0A09000000000000" pitchFamily="49" charset="-128"/>
                <a:ea typeface="HG創英角ﾎﾟｯﾌﾟ体" panose="040B0A09000000000000" pitchFamily="49" charset="-128"/>
              </a:rPr>
              <a:t>ワークショップ</a:t>
            </a:r>
            <a:endParaRPr kumimoji="1" lang="en-US" altLang="ja-JP" dirty="0" smtClean="0">
              <a:solidFill>
                <a:srgbClr val="002060"/>
              </a:solidFill>
              <a:latin typeface="HG創英角ﾎﾟｯﾌﾟ体" panose="040B0A09000000000000" pitchFamily="49" charset="-128"/>
              <a:ea typeface="HG創英角ﾎﾟｯﾌﾟ体" panose="040B0A09000000000000" pitchFamily="49" charset="-128"/>
            </a:endParaRPr>
          </a:p>
          <a:p>
            <a:r>
              <a:rPr kumimoji="1" lang="en-US" altLang="ja-JP" dirty="0" smtClean="0">
                <a:solidFill>
                  <a:srgbClr val="002060"/>
                </a:solidFill>
                <a:latin typeface="HG創英角ﾎﾟｯﾌﾟ体" panose="040B0A09000000000000" pitchFamily="49" charset="-128"/>
                <a:ea typeface="HG創英角ﾎﾟｯﾌﾟ体" panose="040B0A09000000000000" pitchFamily="49" charset="-128"/>
              </a:rPr>
              <a:t>(</a:t>
            </a:r>
            <a:r>
              <a:rPr kumimoji="1" lang="ja-JP" altLang="en-US" dirty="0" smtClean="0">
                <a:solidFill>
                  <a:srgbClr val="002060"/>
                </a:solidFill>
                <a:latin typeface="HG創英角ﾎﾟｯﾌﾟ体" panose="040B0A09000000000000" pitchFamily="49" charset="-128"/>
                <a:ea typeface="HG創英角ﾎﾟｯﾌﾟ体" panose="040B0A09000000000000" pitchFamily="49" charset="-128"/>
              </a:rPr>
              <a:t>グループワーク</a:t>
            </a:r>
            <a:r>
              <a:rPr kumimoji="1" lang="en-US" altLang="ja-JP" dirty="0" smtClean="0">
                <a:solidFill>
                  <a:srgbClr val="002060"/>
                </a:solidFill>
                <a:latin typeface="HG創英角ﾎﾟｯﾌﾟ体" panose="040B0A09000000000000" pitchFamily="49" charset="-128"/>
                <a:ea typeface="HG創英角ﾎﾟｯﾌﾟ体" panose="040B0A09000000000000" pitchFamily="49" charset="-128"/>
              </a:rPr>
              <a:t>)</a:t>
            </a:r>
            <a:r>
              <a:rPr kumimoji="1" lang="ja-JP" altLang="en-US" dirty="0" smtClean="0">
                <a:solidFill>
                  <a:srgbClr val="002060"/>
                </a:solidFill>
                <a:latin typeface="HG創英角ﾎﾟｯﾌﾟ体" panose="040B0A09000000000000" pitchFamily="49" charset="-128"/>
                <a:ea typeface="HG創英角ﾎﾟｯﾌﾟ体" panose="040B0A09000000000000" pitchFamily="49" charset="-128"/>
              </a:rPr>
              <a:t>の概要</a:t>
            </a:r>
            <a:endParaRPr kumimoji="1" lang="ja-JP" altLang="en-US"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2" name="スライド番号プレースホルダー 11"/>
          <p:cNvSpPr>
            <a:spLocks noGrp="1"/>
          </p:cNvSpPr>
          <p:nvPr>
            <p:ph type="sldNum" sz="quarter" idx="12"/>
          </p:nvPr>
        </p:nvSpPr>
        <p:spPr/>
        <p:txBody>
          <a:bodyPr/>
          <a:lstStyle/>
          <a:p>
            <a:fld id="{0D7FD383-AF65-47D0-B124-B357B87FC8AF}" type="slidenum">
              <a:rPr kumimoji="1" lang="ja-JP" altLang="en-US" smtClean="0"/>
              <a:t>20</a:t>
            </a:fld>
            <a:endParaRPr kumimoji="1" lang="ja-JP" altLang="en-US"/>
          </a:p>
        </p:txBody>
      </p:sp>
      <p:sp>
        <p:nvSpPr>
          <p:cNvPr id="11" name="タイトル 1"/>
          <p:cNvSpPr txBox="1">
            <a:spLocks/>
          </p:cNvSpPr>
          <p:nvPr/>
        </p:nvSpPr>
        <p:spPr>
          <a:xfrm>
            <a:off x="395536" y="6246068"/>
            <a:ext cx="8589640" cy="495300"/>
          </a:xfrm>
          <a:prstGeom prst="rect">
            <a:avLst/>
          </a:prstGeom>
          <a:noFill/>
          <a:ln>
            <a:prstDash val="sysDot"/>
          </a:ln>
        </p:spPr>
        <p:style>
          <a:lnRef idx="2">
            <a:schemeClr val="accent2"/>
          </a:lnRef>
          <a:fillRef idx="1">
            <a:schemeClr val="lt1"/>
          </a:fillRef>
          <a:effectRef idx="0">
            <a:schemeClr val="accent2"/>
          </a:effectRef>
          <a:fontRef idx="minor">
            <a:schemeClr val="dk1"/>
          </a:fontRef>
        </p:style>
        <p:txBody>
          <a:bodyPr vert="horz" anchor="b" anchorCtr="0">
            <a:normAutofit fontScale="92500" lnSpcReduction="2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en-US" altLang="ja-JP" sz="1600" dirty="0" smtClean="0"/>
              <a:t>※</a:t>
            </a:r>
            <a:r>
              <a:rPr lang="ja-JP" altLang="en-US" sz="1600" dirty="0" smtClean="0"/>
              <a:t>地域社会における温暖化影響の総合評価と適応政策に関する研究成果報告書</a:t>
            </a:r>
            <a:r>
              <a:rPr lang="en-US" altLang="ja-JP" sz="1600" dirty="0" smtClean="0"/>
              <a:t>(</a:t>
            </a:r>
            <a:r>
              <a:rPr lang="ja-JP" altLang="en-US" sz="1600" dirty="0" smtClean="0"/>
              <a:t>平成</a:t>
            </a:r>
            <a:r>
              <a:rPr lang="en-US" altLang="ja-JP" sz="1600" dirty="0" smtClean="0"/>
              <a:t>27</a:t>
            </a:r>
            <a:r>
              <a:rPr lang="ja-JP" altLang="en-US" sz="1600" dirty="0" smtClean="0"/>
              <a:t>年</a:t>
            </a:r>
            <a:r>
              <a:rPr lang="en-US" altLang="ja-JP" sz="1600" dirty="0" smtClean="0"/>
              <a:t>3</a:t>
            </a:r>
            <a:r>
              <a:rPr lang="ja-JP" altLang="en-US" sz="1600" dirty="0" smtClean="0"/>
              <a:t>月）</a:t>
            </a:r>
            <a:endParaRPr lang="en-US" altLang="ja-JP" sz="1600" dirty="0" smtClean="0"/>
          </a:p>
          <a:p>
            <a:r>
              <a:rPr lang="ja-JP" altLang="en-US" sz="1600" dirty="0" smtClean="0"/>
              <a:t>　「温暖化</a:t>
            </a:r>
            <a:r>
              <a:rPr lang="ja-JP" altLang="en-US" sz="1600" dirty="0"/>
              <a:t>影響評価を</a:t>
            </a:r>
            <a:r>
              <a:rPr lang="ja-JP" altLang="en-US" sz="1600" dirty="0" smtClean="0"/>
              <a:t>踏まえた地域環境教育プログラム開発に関する研究」を参考に作成</a:t>
            </a:r>
            <a:endParaRPr lang="ja-JP" altLang="en-US"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757" y="1826526"/>
            <a:ext cx="2520675" cy="189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63134"/>
            <a:ext cx="2684984" cy="2013738"/>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900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対角する 2 つの角を切り取った四角形 13"/>
          <p:cNvSpPr/>
          <p:nvPr/>
        </p:nvSpPr>
        <p:spPr>
          <a:xfrm>
            <a:off x="510310" y="3140968"/>
            <a:ext cx="8022130" cy="1368152"/>
          </a:xfrm>
          <a:prstGeom prst="snip2DiagRect">
            <a:avLst>
              <a:gd name="adj1" fmla="val 0"/>
              <a:gd name="adj2" fmla="val 24647"/>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t"/>
          <a:lstStyle/>
          <a:p>
            <a:r>
              <a:rPr kumimoji="1" lang="ja-JP" altLang="en-US" b="1" dirty="0" smtClean="0"/>
              <a:t>（例）熱中症</a:t>
            </a:r>
            <a:endParaRPr kumimoji="1" lang="en-US" altLang="ja-JP" b="1" dirty="0" smtClean="0"/>
          </a:p>
        </p:txBody>
      </p:sp>
      <p:sp>
        <p:nvSpPr>
          <p:cNvPr id="2" name="タイトル 1"/>
          <p:cNvSpPr>
            <a:spLocks noGrp="1"/>
          </p:cNvSpPr>
          <p:nvPr>
            <p:ph type="title"/>
          </p:nvPr>
        </p:nvSpPr>
        <p:spPr>
          <a:xfrm>
            <a:off x="457200" y="274638"/>
            <a:ext cx="8229600" cy="850106"/>
          </a:xfrm>
        </p:spPr>
        <p:txBody>
          <a:bodyPr>
            <a:normAutofit/>
          </a:bodyPr>
          <a:lstStyle/>
          <a:p>
            <a:pPr algn="l"/>
            <a:r>
              <a:rPr lang="ja-JP" altLang="en-US" sz="3200" dirty="0" smtClean="0"/>
              <a:t>社会的・経済的要因について</a:t>
            </a:r>
            <a:endParaRPr kumimoji="1" lang="ja-JP" altLang="en-US" sz="3200" dirty="0"/>
          </a:p>
        </p:txBody>
      </p:sp>
      <p:sp>
        <p:nvSpPr>
          <p:cNvPr id="4" name="コンテンツ プレースホルダー 2"/>
          <p:cNvSpPr txBox="1">
            <a:spLocks/>
          </p:cNvSpPr>
          <p:nvPr/>
        </p:nvSpPr>
        <p:spPr>
          <a:xfrm>
            <a:off x="510310" y="1124744"/>
            <a:ext cx="8182793" cy="792088"/>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Font typeface="Wingdings 3"/>
              <a:buNone/>
            </a:pPr>
            <a:r>
              <a:rPr lang="ja-JP" altLang="en-US" sz="2400" dirty="0" smtClean="0">
                <a:latin typeface="+mn-ea"/>
              </a:rPr>
              <a:t>気候変動の影響事例については、気候変動以外の</a:t>
            </a:r>
            <a:r>
              <a:rPr lang="ja-JP" altLang="en-US" sz="2400" dirty="0" smtClean="0">
                <a:solidFill>
                  <a:srgbClr val="FF0000"/>
                </a:solidFill>
                <a:latin typeface="+mn-ea"/>
              </a:rPr>
              <a:t>社会的・経済的な要因</a:t>
            </a:r>
            <a:r>
              <a:rPr lang="ja-JP" altLang="en-US" sz="2400" dirty="0" smtClean="0">
                <a:latin typeface="+mn-ea"/>
              </a:rPr>
              <a:t>を考えることも重要！</a:t>
            </a:r>
            <a:endParaRPr lang="en-US" altLang="ja-JP" sz="2400" dirty="0" smtClean="0">
              <a:latin typeface="+mn-ea"/>
            </a:endParaRPr>
          </a:p>
        </p:txBody>
      </p:sp>
      <p:sp>
        <p:nvSpPr>
          <p:cNvPr id="5" name="角丸四角形 4"/>
          <p:cNvSpPr/>
          <p:nvPr/>
        </p:nvSpPr>
        <p:spPr>
          <a:xfrm>
            <a:off x="5220071" y="4653136"/>
            <a:ext cx="3024337" cy="1224135"/>
          </a:xfrm>
          <a:prstGeom prst="roundRect">
            <a:avLst>
              <a:gd name="adj" fmla="val 22271"/>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t>地元学の情報が、県で実施する影響評価の精査や、県民の適応の行動等につながる。</a:t>
            </a:r>
            <a:endParaRPr kumimoji="1" lang="ja-JP" altLang="en-US" dirty="0"/>
          </a:p>
        </p:txBody>
      </p:sp>
      <p:sp>
        <p:nvSpPr>
          <p:cNvPr id="6" name="角丸四角形 5"/>
          <p:cNvSpPr/>
          <p:nvPr/>
        </p:nvSpPr>
        <p:spPr>
          <a:xfrm>
            <a:off x="1174371" y="4653136"/>
            <a:ext cx="3181606"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気候変動の将来影響の進行さへの意識が高まり、適応策および緩和策ともに必要性を認知できた</a:t>
            </a:r>
            <a:endParaRPr kumimoji="1" lang="ja-JP" altLang="en-US" dirty="0"/>
          </a:p>
        </p:txBody>
      </p:sp>
      <p:sp>
        <p:nvSpPr>
          <p:cNvPr id="8" name="コンテンツ プレースホルダー 2"/>
          <p:cNvSpPr txBox="1">
            <a:spLocks/>
          </p:cNvSpPr>
          <p:nvPr/>
        </p:nvSpPr>
        <p:spPr>
          <a:xfrm>
            <a:off x="3203848" y="3284984"/>
            <a:ext cx="3096344" cy="122413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Font typeface="Wingdings 3"/>
              <a:buNone/>
            </a:pPr>
            <a:r>
              <a:rPr lang="ja-JP" altLang="en-US" sz="1400" dirty="0" smtClean="0"/>
              <a:t>高齢者単独で暮らす人が増加、近隣関係が希薄になり、隣近所で見守れなくなっている等</a:t>
            </a:r>
            <a:endParaRPr lang="en-US" altLang="ja-JP" sz="1400" dirty="0" smtClean="0"/>
          </a:p>
          <a:p>
            <a:pPr marL="0" indent="0">
              <a:buFont typeface="Wingdings 3"/>
              <a:buNone/>
            </a:pPr>
            <a:r>
              <a:rPr lang="ja-JP" altLang="en-US" sz="1400" dirty="0" smtClean="0"/>
              <a:t>→　高齢者の単独世帯に対する熱中症予防対策の遅れ</a:t>
            </a:r>
            <a:endParaRPr lang="ja-JP" altLang="en-US" sz="1400" dirty="0"/>
          </a:p>
        </p:txBody>
      </p:sp>
      <p:graphicFrame>
        <p:nvGraphicFramePr>
          <p:cNvPr id="9" name="図表 8"/>
          <p:cNvGraphicFramePr/>
          <p:nvPr>
            <p:extLst>
              <p:ext uri="{D42A27DB-BD31-4B8C-83A1-F6EECF244321}">
                <p14:modId xmlns:p14="http://schemas.microsoft.com/office/powerpoint/2010/main" val="3696655523"/>
              </p:ext>
            </p:extLst>
          </p:nvPr>
        </p:nvGraphicFramePr>
        <p:xfrm>
          <a:off x="683568" y="1844824"/>
          <a:ext cx="7488832" cy="1301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コンテンツ プレースホルダー 2"/>
          <p:cNvSpPr txBox="1">
            <a:spLocks/>
          </p:cNvSpPr>
          <p:nvPr/>
        </p:nvSpPr>
        <p:spPr>
          <a:xfrm>
            <a:off x="971600" y="3717032"/>
            <a:ext cx="1656184" cy="43204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Font typeface="Wingdings 3"/>
              <a:buNone/>
            </a:pPr>
            <a:r>
              <a:rPr lang="ja-JP" altLang="en-US" sz="1800" dirty="0" smtClean="0"/>
              <a:t>気温の上昇等</a:t>
            </a:r>
            <a:endParaRPr lang="ja-JP" altLang="en-US" sz="1800" dirty="0"/>
          </a:p>
        </p:txBody>
      </p:sp>
      <p:sp>
        <p:nvSpPr>
          <p:cNvPr id="13" name="コンテンツ プレースホルダー 2"/>
          <p:cNvSpPr txBox="1">
            <a:spLocks/>
          </p:cNvSpPr>
          <p:nvPr/>
        </p:nvSpPr>
        <p:spPr>
          <a:xfrm>
            <a:off x="6516216" y="3501008"/>
            <a:ext cx="1945199" cy="667105"/>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Font typeface="Wingdings 3"/>
              <a:buNone/>
            </a:pPr>
            <a:r>
              <a:rPr lang="ja-JP" altLang="en-US" sz="1800" dirty="0" smtClean="0"/>
              <a:t>高齢者の熱中症患者数の増加</a:t>
            </a:r>
            <a:endParaRPr lang="en-US" altLang="ja-JP" sz="1800" dirty="0" smtClean="0"/>
          </a:p>
        </p:txBody>
      </p:sp>
      <p:sp>
        <p:nvSpPr>
          <p:cNvPr id="15" name="角丸四角形 14"/>
          <p:cNvSpPr/>
          <p:nvPr/>
        </p:nvSpPr>
        <p:spPr>
          <a:xfrm>
            <a:off x="2339752" y="5733256"/>
            <a:ext cx="2196244" cy="517916"/>
          </a:xfrm>
          <a:prstGeom prst="roundRect">
            <a:avLst>
              <a:gd name="adj" fmla="val 50000"/>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b="1" dirty="0" smtClean="0">
                <a:solidFill>
                  <a:schemeClr val="tx1"/>
                </a:solidFill>
              </a:rPr>
              <a:t>知識・意識の向上</a:t>
            </a:r>
            <a:endParaRPr kumimoji="1" lang="ja-JP" altLang="en-US" b="1" dirty="0">
              <a:solidFill>
                <a:schemeClr val="tx1"/>
              </a:solidFill>
            </a:endParaRPr>
          </a:p>
        </p:txBody>
      </p:sp>
      <p:sp>
        <p:nvSpPr>
          <p:cNvPr id="16" name="ホームベース 15"/>
          <p:cNvSpPr/>
          <p:nvPr/>
        </p:nvSpPr>
        <p:spPr>
          <a:xfrm>
            <a:off x="144016" y="4797152"/>
            <a:ext cx="1115616" cy="1002288"/>
          </a:xfrm>
          <a:prstGeom prst="homePlate">
            <a:avLst>
              <a:gd name="adj" fmla="val 272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地元学の結果</a:t>
            </a:r>
            <a:endParaRPr kumimoji="1" lang="ja-JP" altLang="en-US" b="1" dirty="0">
              <a:solidFill>
                <a:schemeClr val="tx1"/>
              </a:solidFill>
            </a:endParaRPr>
          </a:p>
        </p:txBody>
      </p:sp>
      <p:sp>
        <p:nvSpPr>
          <p:cNvPr id="17" name="1 つの角を丸めた四角形 16"/>
          <p:cNvSpPr/>
          <p:nvPr/>
        </p:nvSpPr>
        <p:spPr>
          <a:xfrm>
            <a:off x="6139529" y="5589241"/>
            <a:ext cx="2680943" cy="864095"/>
          </a:xfrm>
          <a:prstGeom prst="round1Rect">
            <a:avLst>
              <a:gd name="adj" fmla="val 50000"/>
            </a:avLst>
          </a:prstGeom>
          <a:solidFill>
            <a:srgbClr val="CCFFCC"/>
          </a:solidFill>
          <a:effectLst>
            <a:glow rad="101600">
              <a:schemeClr val="accent3">
                <a:satMod val="175000"/>
                <a:alpha val="40000"/>
              </a:schemeClr>
            </a:glow>
            <a:outerShdw blurRad="38100" dist="254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適応策の検討において、</a:t>
            </a:r>
            <a:r>
              <a:rPr kumimoji="1" lang="ja-JP" altLang="en-US" sz="1600" b="1" dirty="0" smtClean="0">
                <a:solidFill>
                  <a:srgbClr val="FF0000"/>
                </a:solidFill>
                <a:latin typeface="HG丸ｺﾞｼｯｸM-PRO" panose="020F0600000000000000" pitchFamily="50" charset="-128"/>
                <a:ea typeface="HG丸ｺﾞｼｯｸM-PRO" panose="020F0600000000000000" pitchFamily="50" charset="-128"/>
              </a:rPr>
              <a:t>地元や地域における県民等の声は貴重な情報！！</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ホームベース 17"/>
          <p:cNvSpPr/>
          <p:nvPr/>
        </p:nvSpPr>
        <p:spPr>
          <a:xfrm>
            <a:off x="4427984" y="5013176"/>
            <a:ext cx="735468" cy="683232"/>
          </a:xfrm>
          <a:prstGeom prst="homePlate">
            <a:avLst>
              <a:gd name="adj" fmla="val 272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さらに</a:t>
            </a:r>
            <a:endParaRPr kumimoji="1" lang="ja-JP" altLang="en-US" sz="1400" b="1" dirty="0">
              <a:solidFill>
                <a:schemeClr val="tx1"/>
              </a:solidFill>
            </a:endParaRPr>
          </a:p>
        </p:txBody>
      </p:sp>
      <p:sp>
        <p:nvSpPr>
          <p:cNvPr id="20" name="スライド番号プレースホルダー 19"/>
          <p:cNvSpPr>
            <a:spLocks noGrp="1"/>
          </p:cNvSpPr>
          <p:nvPr>
            <p:ph type="sldNum" sz="quarter" idx="12"/>
          </p:nvPr>
        </p:nvSpPr>
        <p:spPr>
          <a:xfrm>
            <a:off x="6553200" y="6448251"/>
            <a:ext cx="2133600" cy="365125"/>
          </a:xfrm>
        </p:spPr>
        <p:txBody>
          <a:bodyPr/>
          <a:lstStyle/>
          <a:p>
            <a:fld id="{0D7FD383-AF65-47D0-B124-B357B87FC8AF}" type="slidenum">
              <a:rPr kumimoji="1" lang="ja-JP" altLang="en-US" smtClean="0"/>
              <a:t>21</a:t>
            </a:fld>
            <a:endParaRPr kumimoji="1" lang="ja-JP" altLang="en-US" dirty="0"/>
          </a:p>
        </p:txBody>
      </p:sp>
    </p:spTree>
    <p:extLst>
      <p:ext uri="{BB962C8B-B14F-4D97-AF65-F5344CB8AC3E}">
        <p14:creationId xmlns:p14="http://schemas.microsoft.com/office/powerpoint/2010/main" val="158760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
          <p:cNvSpPr txBox="1">
            <a:spLocks noChangeArrowheads="1"/>
          </p:cNvSpPr>
          <p:nvPr/>
        </p:nvSpPr>
        <p:spPr bwMode="auto">
          <a:xfrm>
            <a:off x="1477963" y="223520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Text Box 2"/>
          <p:cNvSpPr txBox="1">
            <a:spLocks noChangeArrowheads="1"/>
          </p:cNvSpPr>
          <p:nvPr/>
        </p:nvSpPr>
        <p:spPr bwMode="auto">
          <a:xfrm>
            <a:off x="1479550" y="218440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Text Box 3"/>
          <p:cNvSpPr txBox="1">
            <a:spLocks noChangeArrowheads="1"/>
          </p:cNvSpPr>
          <p:nvPr/>
        </p:nvSpPr>
        <p:spPr bwMode="auto">
          <a:xfrm>
            <a:off x="1598613" y="1873250"/>
            <a:ext cx="104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スライド番号プレースホルダー 10"/>
          <p:cNvSpPr>
            <a:spLocks noGrp="1"/>
          </p:cNvSpPr>
          <p:nvPr>
            <p:ph type="sldNum" sz="quarter" idx="12"/>
          </p:nvPr>
        </p:nvSpPr>
        <p:spPr>
          <a:xfrm>
            <a:off x="6660232" y="6375608"/>
            <a:ext cx="1981200" cy="365760"/>
          </a:xfrm>
        </p:spPr>
        <p:txBody>
          <a:bodyPr/>
          <a:lstStyle/>
          <a:p>
            <a:fld id="{0D7FD383-AF65-47D0-B124-B357B87FC8AF}" type="slidenum">
              <a:rPr kumimoji="1" lang="ja-JP" altLang="en-US" smtClean="0"/>
              <a:t>3</a:t>
            </a:fld>
            <a:endParaRPr kumimoji="1" lang="ja-JP" altLang="en-US" dirty="0"/>
          </a:p>
        </p:txBody>
      </p:sp>
      <p:grpSp>
        <p:nvGrpSpPr>
          <p:cNvPr id="13" name="グループ化 12"/>
          <p:cNvGrpSpPr/>
          <p:nvPr/>
        </p:nvGrpSpPr>
        <p:grpSpPr>
          <a:xfrm>
            <a:off x="35496" y="1329849"/>
            <a:ext cx="3384376" cy="4821714"/>
            <a:chOff x="427125" y="1329849"/>
            <a:chExt cx="3384376" cy="4821714"/>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2278487288"/>
                </p:ext>
              </p:extLst>
            </p:nvPr>
          </p:nvGraphicFramePr>
          <p:xfrm>
            <a:off x="683419" y="2087563"/>
            <a:ext cx="2871787" cy="4064000"/>
          </p:xfrm>
          <a:graphic>
            <a:graphicData uri="http://schemas.openxmlformats.org/presentationml/2006/ole">
              <mc:AlternateContent xmlns:mc="http://schemas.openxmlformats.org/markup-compatibility/2006">
                <mc:Choice xmlns:v="urn:schemas-microsoft-com:vml" Requires="v">
                  <p:oleObj spid="_x0000_s1061" name="Acrobat Document" r:id="rId4" imgW="5667139" imgH="8019997" progId="AcroExch.Document.11">
                    <p:embed/>
                  </p:oleObj>
                </mc:Choice>
                <mc:Fallback>
                  <p:oleObj name="Acrobat Document" r:id="rId4" imgW="5667139" imgH="8019997" progId="AcroExch.Document.11">
                    <p:embed/>
                    <p:pic>
                      <p:nvPicPr>
                        <p:cNvPr id="0" name=""/>
                        <p:cNvPicPr/>
                        <p:nvPr/>
                      </p:nvPicPr>
                      <p:blipFill>
                        <a:blip r:embed="rId5"/>
                        <a:stretch>
                          <a:fillRect/>
                        </a:stretch>
                      </p:blipFill>
                      <p:spPr>
                        <a:xfrm>
                          <a:off x="683419" y="2087563"/>
                          <a:ext cx="2871787" cy="4064000"/>
                        </a:xfrm>
                        <a:prstGeom prst="rect">
                          <a:avLst/>
                        </a:prstGeom>
                        <a:ln>
                          <a:solidFill>
                            <a:schemeClr val="accent1"/>
                          </a:solidFill>
                        </a:ln>
                      </p:spPr>
                    </p:pic>
                  </p:oleObj>
                </mc:Fallback>
              </mc:AlternateContent>
            </a:graphicData>
          </a:graphic>
        </p:graphicFrame>
        <p:sp>
          <p:nvSpPr>
            <p:cNvPr id="15" name="テキスト ボックス 14"/>
            <p:cNvSpPr txBox="1"/>
            <p:nvPr/>
          </p:nvSpPr>
          <p:spPr>
            <a:xfrm>
              <a:off x="427125" y="1329849"/>
              <a:ext cx="3384376" cy="738664"/>
            </a:xfrm>
            <a:prstGeom prst="rect">
              <a:avLst/>
            </a:prstGeom>
            <a:noFill/>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滋賀県低炭素社会づくり推進計画</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事務事業編、区域施策編）</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年３月策定</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6" name="グループ化 15"/>
          <p:cNvGrpSpPr/>
          <p:nvPr/>
        </p:nvGrpSpPr>
        <p:grpSpPr>
          <a:xfrm>
            <a:off x="3347865" y="2888482"/>
            <a:ext cx="2592287" cy="3348830"/>
            <a:chOff x="3803971" y="2384426"/>
            <a:chExt cx="2863791" cy="3348830"/>
          </a:xfrm>
          <a:solidFill>
            <a:srgbClr val="CCECFF"/>
          </a:solidFill>
        </p:grpSpPr>
        <p:sp>
          <p:nvSpPr>
            <p:cNvPr id="10" name="角丸四角形 9"/>
            <p:cNvSpPr/>
            <p:nvPr/>
          </p:nvSpPr>
          <p:spPr>
            <a:xfrm>
              <a:off x="3811501" y="2384426"/>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3811501" y="2978943"/>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交通・運輸分野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811501" y="3555007"/>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まち</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と建物</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803971" y="4131071"/>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産業分野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811501" y="4707135"/>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再生可能エネルギー</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3811500" y="5283199"/>
              <a:ext cx="2856261" cy="450057"/>
            </a:xfrm>
            <a:prstGeom prst="roundRect">
              <a:avLst/>
            </a:prstGeom>
            <a:grpFill/>
          </p:spPr>
          <p:style>
            <a:lnRef idx="0">
              <a:schemeClr val="accent5"/>
            </a:lnRef>
            <a:fillRef idx="3">
              <a:schemeClr val="accent5"/>
            </a:fillRef>
            <a:effectRef idx="3">
              <a:schemeClr val="accent5"/>
            </a:effectRef>
            <a:fontRef idx="minor">
              <a:schemeClr val="lt1"/>
            </a:fontRef>
          </p:style>
          <p:txBody>
            <a:bodyPr lIns="72000" tIns="36000" rIns="72000" bIns="0"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森林保全</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四方向矢印 11"/>
          <p:cNvSpPr/>
          <p:nvPr/>
        </p:nvSpPr>
        <p:spPr>
          <a:xfrm>
            <a:off x="6045460" y="3717032"/>
            <a:ext cx="398748" cy="405871"/>
          </a:xfrm>
          <a:prstGeom prst="quadArrow">
            <a:avLst>
              <a:gd name="adj1" fmla="val 26455"/>
              <a:gd name="adj2" fmla="val 9272"/>
              <a:gd name="adj3"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grpSp>
        <p:nvGrpSpPr>
          <p:cNvPr id="24" name="グループ化 23"/>
          <p:cNvGrpSpPr/>
          <p:nvPr/>
        </p:nvGrpSpPr>
        <p:grpSpPr>
          <a:xfrm>
            <a:off x="6553188" y="2867867"/>
            <a:ext cx="2411300" cy="2073301"/>
            <a:chOff x="6553188" y="3011883"/>
            <a:chExt cx="2411300" cy="2073301"/>
          </a:xfrm>
          <a:solidFill>
            <a:srgbClr val="FFFF99"/>
          </a:solidFill>
        </p:grpSpPr>
        <p:sp>
          <p:nvSpPr>
            <p:cNvPr id="17" name="角丸四角形 16"/>
            <p:cNvSpPr/>
            <p:nvPr/>
          </p:nvSpPr>
          <p:spPr>
            <a:xfrm>
              <a:off x="6553188" y="3011883"/>
              <a:ext cx="2409564" cy="529430"/>
            </a:xfrm>
            <a:prstGeom prst="round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省エネ行動の広がりと定着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6554924" y="3773484"/>
              <a:ext cx="2409564" cy="529430"/>
            </a:xfrm>
            <a:prstGeom prst="round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再生可能エネルギーの導入</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6554924" y="4555754"/>
              <a:ext cx="2409564" cy="529430"/>
            </a:xfrm>
            <a:prstGeom prst="roundRect">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優しい省エネ製品等の利用の広がり</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テキスト ボックス 17"/>
          <p:cNvSpPr txBox="1"/>
          <p:nvPr/>
        </p:nvSpPr>
        <p:spPr>
          <a:xfrm>
            <a:off x="3812508" y="2514382"/>
            <a:ext cx="1656184"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＜取組の体系＞</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6996280" y="2514382"/>
            <a:ext cx="1523380"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＜重点取組＞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4789264" y="1400528"/>
            <a:ext cx="4176464" cy="660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低炭素社会づくりの推進に関する条例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年４月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施行）</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下矢印 25"/>
          <p:cNvSpPr/>
          <p:nvPr/>
        </p:nvSpPr>
        <p:spPr>
          <a:xfrm rot="5400000">
            <a:off x="3866827" y="1283667"/>
            <a:ext cx="546250" cy="86409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円/楕円 26"/>
          <p:cNvSpPr/>
          <p:nvPr/>
        </p:nvSpPr>
        <p:spPr>
          <a:xfrm>
            <a:off x="6542472" y="5314403"/>
            <a:ext cx="2277933" cy="864096"/>
          </a:xfrm>
          <a:prstGeom prst="ellipse">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b="1" dirty="0">
                <a:solidFill>
                  <a:schemeClr val="tx1"/>
                </a:solidFill>
                <a:latin typeface="HG丸ｺﾞｼｯｸM-PRO" panose="020F0600000000000000" pitchFamily="50" charset="-128"/>
                <a:ea typeface="HG丸ｺﾞｼｯｸM-PRO" panose="020F0600000000000000" pitchFamily="50" charset="-128"/>
              </a:rPr>
              <a:t>計画の</a:t>
            </a:r>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内容はすべて</a:t>
            </a:r>
            <a:endParaRPr kumimoji="1" lang="en-US" altLang="ja-JP" sz="12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緩和策</a:t>
            </a:r>
            <a:endParaRPr kumimoji="1" lang="ja-JP" altLang="en-US" sz="28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788024" y="2087270"/>
            <a:ext cx="4320480" cy="261610"/>
          </a:xfrm>
          <a:prstGeom prst="rect">
            <a:avLst/>
          </a:prstGeom>
          <a:noFill/>
        </p:spPr>
        <p:txBody>
          <a:bodyPr wrap="square" rtlCol="0">
            <a:spAutoFit/>
          </a:bodyPr>
          <a:lstStyle/>
          <a:p>
            <a:r>
              <a:rPr lang="en-US" altLang="ja-JP" sz="11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 </a:t>
            </a:r>
            <a:r>
              <a:rPr lang="ja-JP" altLang="ja-JP" sz="11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農業</a:t>
            </a:r>
            <a:r>
              <a:rPr lang="ja-JP" altLang="ja-JP" sz="1100" kern="100" dirty="0">
                <a:solidFill>
                  <a:srgbClr val="FF0000"/>
                </a:solidFill>
                <a:latin typeface="HG丸ｺﾞｼｯｸM-PRO" panose="020F0600000000000000" pitchFamily="50" charset="-128"/>
                <a:ea typeface="HG丸ｺﾞｼｯｸM-PRO" panose="020F0600000000000000" pitchFamily="50" charset="-128"/>
                <a:cs typeface="Times New Roman"/>
              </a:rPr>
              <a:t>および水産業に関する適応策について</a:t>
            </a:r>
            <a:r>
              <a:rPr lang="ja-JP" altLang="ja-JP" sz="1100" kern="100" dirty="0" smtClean="0">
                <a:solidFill>
                  <a:srgbClr val="FF0000"/>
                </a:solidFill>
                <a:latin typeface="HG丸ｺﾞｼｯｸM-PRO" panose="020F0600000000000000" pitchFamily="50" charset="-128"/>
                <a:ea typeface="HG丸ｺﾞｼｯｸM-PRO" panose="020F0600000000000000" pitchFamily="50" charset="-128"/>
                <a:cs typeface="Times New Roman"/>
              </a:rPr>
              <a:t>規定</a:t>
            </a:r>
            <a:r>
              <a:rPr lang="en-US" altLang="ja-JP" sz="1100" kern="100" dirty="0" smtClean="0">
                <a:latin typeface="HG丸ｺﾞｼｯｸM-PRO" panose="020F0600000000000000" pitchFamily="50" charset="-128"/>
                <a:ea typeface="HG丸ｺﾞｼｯｸM-PRO" panose="020F0600000000000000" pitchFamily="50" charset="-128"/>
                <a:cs typeface="Times New Roman"/>
              </a:rPr>
              <a:t>(</a:t>
            </a:r>
            <a:r>
              <a:rPr lang="ja-JP" altLang="ja-JP" sz="1100" kern="100" dirty="0">
                <a:latin typeface="HG丸ｺﾞｼｯｸM-PRO" panose="020F0600000000000000" pitchFamily="50" charset="-128"/>
                <a:ea typeface="HG丸ｺﾞｼｯｸM-PRO" panose="020F0600000000000000" pitchFamily="50" charset="-128"/>
                <a:cs typeface="Times New Roman"/>
              </a:rPr>
              <a:t>第</a:t>
            </a:r>
            <a:r>
              <a:rPr lang="en-US" altLang="ja-JP" sz="1100" kern="100" dirty="0">
                <a:latin typeface="HG丸ｺﾞｼｯｸM-PRO" panose="020F0600000000000000" pitchFamily="50" charset="-128"/>
                <a:ea typeface="HG丸ｺﾞｼｯｸM-PRO" panose="020F0600000000000000" pitchFamily="50" charset="-128"/>
                <a:cs typeface="Times New Roman"/>
              </a:rPr>
              <a:t>42</a:t>
            </a:r>
            <a:r>
              <a:rPr lang="ja-JP" altLang="ja-JP" sz="1100" kern="100" dirty="0">
                <a:latin typeface="HG丸ｺﾞｼｯｸM-PRO" panose="020F0600000000000000" pitchFamily="50" charset="-128"/>
                <a:ea typeface="HG丸ｺﾞｼｯｸM-PRO" panose="020F0600000000000000" pitchFamily="50" charset="-128"/>
                <a:cs typeface="Times New Roman"/>
              </a:rPr>
              <a:t>条第</a:t>
            </a:r>
            <a:r>
              <a:rPr lang="en-US" altLang="ja-JP" sz="1100" kern="100" dirty="0">
                <a:latin typeface="HG丸ｺﾞｼｯｸM-PRO" panose="020F0600000000000000" pitchFamily="50" charset="-128"/>
                <a:ea typeface="HG丸ｺﾞｼｯｸM-PRO" panose="020F0600000000000000" pitchFamily="50" charset="-128"/>
                <a:cs typeface="Times New Roman"/>
              </a:rPr>
              <a:t>2</a:t>
            </a:r>
            <a:r>
              <a:rPr lang="ja-JP" altLang="ja-JP" sz="1100" kern="100" dirty="0">
                <a:latin typeface="HG丸ｺﾞｼｯｸM-PRO" panose="020F0600000000000000" pitchFamily="50" charset="-128"/>
                <a:ea typeface="HG丸ｺﾞｼｯｸM-PRO" panose="020F0600000000000000" pitchFamily="50" charset="-128"/>
                <a:cs typeface="Times New Roman"/>
              </a:rPr>
              <a:t>項</a:t>
            </a:r>
            <a:r>
              <a:rPr lang="en-US" altLang="ja-JP" sz="1100" kern="100" dirty="0">
                <a:latin typeface="HG丸ｺﾞｼｯｸM-PRO" panose="020F0600000000000000" pitchFamily="50" charset="-128"/>
                <a:ea typeface="HG丸ｺﾞｼｯｸM-PRO" panose="020F0600000000000000" pitchFamily="50" charset="-128"/>
                <a:cs typeface="Times New Roman"/>
              </a:rPr>
              <a:t>)</a:t>
            </a:r>
            <a:endParaRPr kumimoji="1" lang="ja-JP" altLang="en-US" sz="1100" dirty="0"/>
          </a:p>
        </p:txBody>
      </p:sp>
      <p:sp>
        <p:nvSpPr>
          <p:cNvPr id="30" name="タイトル 1"/>
          <p:cNvSpPr txBox="1">
            <a:spLocks/>
          </p:cNvSpPr>
          <p:nvPr/>
        </p:nvSpPr>
        <p:spPr>
          <a:xfrm>
            <a:off x="518864" y="260648"/>
            <a:ext cx="8229600" cy="864096"/>
          </a:xfrm>
          <a:prstGeom prst="rect">
            <a:avLst/>
          </a:prstGeom>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滋賀県の温暖化対策について（全般）</a:t>
            </a:r>
            <a:endParaRPr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5261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extLst>
              <p:ext uri="{D42A27DB-BD31-4B8C-83A1-F6EECF244321}">
                <p14:modId xmlns:p14="http://schemas.microsoft.com/office/powerpoint/2010/main" val="128544974"/>
              </p:ext>
            </p:extLst>
          </p:nvPr>
        </p:nvGraphicFramePr>
        <p:xfrm>
          <a:off x="755576" y="1412776"/>
          <a:ext cx="59766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右中かっこ 2"/>
          <p:cNvSpPr/>
          <p:nvPr/>
        </p:nvSpPr>
        <p:spPr>
          <a:xfrm>
            <a:off x="6840252" y="2708920"/>
            <a:ext cx="504056" cy="2664296"/>
          </a:xfrm>
          <a:prstGeom prst="rightBrace">
            <a:avLst>
              <a:gd name="adj1" fmla="val 57716"/>
              <a:gd name="adj2" fmla="val 50504"/>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7452320" y="3579403"/>
            <a:ext cx="14046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実際は、ほぼ同時進行で実施</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421196" y="188640"/>
            <a:ext cx="8229600" cy="864096"/>
          </a:xfrm>
          <a:prstGeom prst="rect">
            <a:avLst/>
          </a:prstGeom>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適応策を検討するまでのステップ</a:t>
            </a:r>
            <a:endParaRPr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9B236F64-2D9E-466A-AF17-3595686591A9}" type="slidenum">
              <a:rPr kumimoji="1" lang="ja-JP" altLang="en-US" smtClean="0"/>
              <a:t>4</a:t>
            </a:fld>
            <a:endParaRPr kumimoji="1" lang="ja-JP" altLang="en-US"/>
          </a:p>
        </p:txBody>
      </p:sp>
    </p:spTree>
    <p:extLst>
      <p:ext uri="{BB962C8B-B14F-4D97-AF65-F5344CB8AC3E}">
        <p14:creationId xmlns:p14="http://schemas.microsoft.com/office/powerpoint/2010/main" val="4184187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6690" y="1631295"/>
            <a:ext cx="8189766" cy="2157745"/>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適応」に</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ついての情報がなく、知識を持っている職員もいなかった。</a:t>
            </a:r>
            <a:r>
              <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政府の</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適応計画策定前のため）</a:t>
            </a:r>
            <a:endParaRPr lang="en-US" altLang="ja-JP"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適応</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はそもそも何か？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今まで実施してきた緩和策との関係性をどう考えたらよいのか？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自治体ごとに適応に取り組む必要があるのか？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66773" y="404664"/>
            <a:ext cx="8229600" cy="706090"/>
          </a:xfrm>
        </p:spPr>
        <p:txBody>
          <a:bodyPr>
            <a:normAutofit/>
          </a:bodyPr>
          <a:lstStyle/>
          <a:p>
            <a:pPr algn="l"/>
            <a:r>
              <a:rPr kumimoji="1" lang="ja-JP" altLang="en-US" sz="3200" dirty="0" smtClean="0"/>
              <a:t>①まず適応とは何かを知る</a:t>
            </a:r>
            <a:endParaRPr kumimoji="1" lang="ja-JP" altLang="en-US" sz="3200" dirty="0"/>
          </a:p>
        </p:txBody>
      </p:sp>
      <p:sp>
        <p:nvSpPr>
          <p:cNvPr id="3" name="コンテンツ プレースホルダー 2"/>
          <p:cNvSpPr>
            <a:spLocks noGrp="1"/>
          </p:cNvSpPr>
          <p:nvPr>
            <p:ph idx="1"/>
          </p:nvPr>
        </p:nvSpPr>
        <p:spPr>
          <a:xfrm>
            <a:off x="550671" y="5406543"/>
            <a:ext cx="8125785" cy="974785"/>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tIns="180000">
            <a:normAutofit/>
          </a:bodyPr>
          <a:lstStyle/>
          <a:p>
            <a:pPr marL="0" indent="0">
              <a:buNone/>
            </a:pP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適応策のことを知るために情報収集を行った。</a:t>
            </a:r>
            <a:endParaRPr lang="en-US" altLang="ja-JP"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（講演や</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説明会</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等に積極的に参加する等）</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82395" y="1412776"/>
            <a:ext cx="1597317" cy="504056"/>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smtClean="0"/>
              <a:t>【</a:t>
            </a:r>
            <a:r>
              <a:rPr kumimoji="1" lang="ja-JP" altLang="en-US" dirty="0" smtClean="0"/>
              <a:t>当初の課題</a:t>
            </a:r>
            <a:r>
              <a:rPr lang="en-US" altLang="ja-JP" dirty="0" smtClean="0"/>
              <a:t>】</a:t>
            </a:r>
            <a:endParaRPr kumimoji="1" lang="ja-JP" altLang="en-US" dirty="0"/>
          </a:p>
        </p:txBody>
      </p:sp>
      <p:sp>
        <p:nvSpPr>
          <p:cNvPr id="6" name="正方形/長方形 5"/>
          <p:cNvSpPr/>
          <p:nvPr/>
        </p:nvSpPr>
        <p:spPr>
          <a:xfrm>
            <a:off x="395537" y="4869160"/>
            <a:ext cx="3528392" cy="576064"/>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a:t>
            </a:r>
            <a:r>
              <a:rPr kumimoji="1" lang="ja-JP" altLang="en-US" dirty="0" smtClean="0"/>
              <a:t>課題解決のために実施したこと</a:t>
            </a:r>
            <a:r>
              <a:rPr kumimoji="1" lang="en-US" altLang="ja-JP" dirty="0" smtClean="0"/>
              <a:t>】</a:t>
            </a:r>
            <a:endParaRPr kumimoji="1" lang="ja-JP" altLang="en-US" dirty="0"/>
          </a:p>
        </p:txBody>
      </p:sp>
      <p:sp>
        <p:nvSpPr>
          <p:cNvPr id="8" name="爆発 2 7"/>
          <p:cNvSpPr/>
          <p:nvPr/>
        </p:nvSpPr>
        <p:spPr>
          <a:xfrm rot="21339270">
            <a:off x="4079528" y="3683583"/>
            <a:ext cx="4901267" cy="1656184"/>
          </a:xfrm>
          <a:prstGeom prst="irregularSeal2">
            <a:avLst/>
          </a:prstGeom>
          <a:solidFill>
            <a:srgbClr val="FFFF99"/>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適応の知識がないため</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自治体</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で適応を推進していくべきかどうか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すらできない</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5</a:t>
            </a:fld>
            <a:endParaRPr kumimoji="1" lang="ja-JP" altLang="en-US"/>
          </a:p>
        </p:txBody>
      </p:sp>
    </p:spTree>
    <p:extLst>
      <p:ext uri="{BB962C8B-B14F-4D97-AF65-F5344CB8AC3E}">
        <p14:creationId xmlns:p14="http://schemas.microsoft.com/office/powerpoint/2010/main" val="2774323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496944" cy="1080120"/>
          </a:xfrm>
        </p:spPr>
        <p:txBody>
          <a:bodyPr>
            <a:noAutofit/>
          </a:bodyPr>
          <a:lstStyle/>
          <a:p>
            <a:r>
              <a:rPr kumimoji="1" lang="ja-JP" altLang="en-US" sz="2800" dirty="0" smtClean="0"/>
              <a:t>平成</a:t>
            </a:r>
            <a:r>
              <a:rPr lang="en-US" altLang="ja-JP" sz="2800" dirty="0" smtClean="0"/>
              <a:t>26</a:t>
            </a:r>
            <a:r>
              <a:rPr lang="ja-JP" altLang="en-US" sz="2800" dirty="0" smtClean="0"/>
              <a:t>年度</a:t>
            </a:r>
            <a:r>
              <a:rPr lang="ja-JP" altLang="en-US" sz="2800" dirty="0"/>
              <a:t>および</a:t>
            </a:r>
            <a:r>
              <a:rPr kumimoji="1" lang="en-US" altLang="ja-JP" sz="2800" dirty="0" smtClean="0"/>
              <a:t>27</a:t>
            </a:r>
            <a:r>
              <a:rPr kumimoji="1" lang="ja-JP" altLang="en-US" sz="2800" dirty="0" smtClean="0"/>
              <a:t>年度に実施した情報収集</a:t>
            </a:r>
            <a:r>
              <a:rPr kumimoji="1" lang="en-US" altLang="ja-JP" sz="2800" dirty="0" smtClean="0"/>
              <a:t/>
            </a:r>
            <a:br>
              <a:rPr kumimoji="1" lang="en-US" altLang="ja-JP" sz="2800" dirty="0" smtClean="0"/>
            </a:br>
            <a:r>
              <a:rPr kumimoji="1" lang="ja-JP" altLang="en-US" sz="2800" dirty="0" smtClean="0"/>
              <a:t>（講演や説明会への出席等）</a:t>
            </a:r>
            <a:endParaRPr kumimoji="1" lang="ja-JP" altLang="en-US" sz="2800" dirty="0"/>
          </a:p>
        </p:txBody>
      </p:sp>
      <p:graphicFrame>
        <p:nvGraphicFramePr>
          <p:cNvPr id="4" name="表 3"/>
          <p:cNvGraphicFramePr>
            <a:graphicFrameLocks noGrp="1"/>
          </p:cNvGraphicFramePr>
          <p:nvPr>
            <p:extLst>
              <p:ext uri="{D42A27DB-BD31-4B8C-83A1-F6EECF244321}">
                <p14:modId xmlns:p14="http://schemas.microsoft.com/office/powerpoint/2010/main" val="2590704715"/>
              </p:ext>
            </p:extLst>
          </p:nvPr>
        </p:nvGraphicFramePr>
        <p:xfrm>
          <a:off x="80748" y="1162043"/>
          <a:ext cx="8955748" cy="5579325"/>
        </p:xfrm>
        <a:graphic>
          <a:graphicData uri="http://schemas.openxmlformats.org/drawingml/2006/table">
            <a:tbl>
              <a:tblPr firstRow="1" bandRow="1">
                <a:tableStyleId>{10A1B5D5-9B99-4C35-A422-299274C87663}</a:tableStyleId>
              </a:tblPr>
              <a:tblGrid>
                <a:gridCol w="1435022"/>
                <a:gridCol w="2571611"/>
                <a:gridCol w="3357381"/>
                <a:gridCol w="1591734"/>
              </a:tblGrid>
              <a:tr h="336765">
                <a:tc>
                  <a:txBody>
                    <a:bodyPr/>
                    <a:lstStyle/>
                    <a:p>
                      <a:pPr algn="ctr"/>
                      <a:r>
                        <a:rPr kumimoji="1" lang="ja-JP" altLang="en-US" sz="1600" dirty="0" smtClean="0"/>
                        <a:t>日時</a:t>
                      </a:r>
                      <a:endParaRPr kumimoji="1" lang="ja-JP" altLang="en-US" sz="1600" dirty="0"/>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pPr algn="ctr"/>
                      <a:r>
                        <a:rPr kumimoji="1" lang="ja-JP" altLang="en-US" sz="1600" dirty="0" smtClean="0"/>
                        <a:t>講演会・説明会の名称</a:t>
                      </a:r>
                      <a:endParaRPr kumimoji="1" lang="ja-JP" altLang="en-US" sz="1600" dirty="0"/>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algn="ctr"/>
                      <a:r>
                        <a:rPr kumimoji="1" lang="ja-JP" altLang="en-US" sz="1600" dirty="0" smtClean="0"/>
                        <a:t>適応に関するテーマ等</a:t>
                      </a:r>
                      <a:endParaRPr kumimoji="1" lang="ja-JP" altLang="en-US" sz="1600" dirty="0"/>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algn="ctr"/>
                      <a:r>
                        <a:rPr kumimoji="1" lang="ja-JP" altLang="en-US" sz="1600" dirty="0" smtClean="0"/>
                        <a:t>講師等</a:t>
                      </a:r>
                      <a:endParaRPr kumimoji="1" lang="ja-JP" altLang="en-US" sz="1600" dirty="0"/>
                    </a:p>
                  </a:txBody>
                  <a:tcPr anchor="ctr">
                    <a:lnL w="12700" cap="flat" cmpd="sng" algn="ctr">
                      <a:solidFill>
                        <a:schemeClr val="accent6">
                          <a:lumMod val="60000"/>
                          <a:lumOff val="40000"/>
                        </a:schemeClr>
                      </a:solidFill>
                      <a:prstDash val="sysDot"/>
                      <a:round/>
                      <a:headEnd type="none" w="med" len="med"/>
                      <a:tailEnd type="none" w="med" len="med"/>
                    </a:lnL>
                  </a:tcPr>
                </a:tc>
              </a:tr>
              <a:tr h="0">
                <a:tc>
                  <a:txBody>
                    <a:bodyPr/>
                    <a:lstStyle/>
                    <a:p>
                      <a:r>
                        <a:rPr kumimoji="1" lang="ja-JP" altLang="en-US" sz="1200" dirty="0" smtClean="0">
                          <a:latin typeface="+mj-ea"/>
                          <a:ea typeface="+mj-ea"/>
                        </a:rPr>
                        <a:t>平成</a:t>
                      </a:r>
                      <a:r>
                        <a:rPr kumimoji="1" lang="en-US" altLang="ja-JP" sz="1200" dirty="0" smtClean="0">
                          <a:latin typeface="+mj-ea"/>
                          <a:ea typeface="+mj-ea"/>
                        </a:rPr>
                        <a:t>26</a:t>
                      </a:r>
                      <a:r>
                        <a:rPr kumimoji="1" lang="ja-JP" altLang="en-US" sz="1200" dirty="0" smtClean="0">
                          <a:latin typeface="+mj-ea"/>
                          <a:ea typeface="+mj-ea"/>
                        </a:rPr>
                        <a:t>年</a:t>
                      </a:r>
                      <a:r>
                        <a:rPr kumimoji="1" lang="en-US" altLang="ja-JP" sz="1200" dirty="0" smtClean="0">
                          <a:latin typeface="+mj-ea"/>
                          <a:ea typeface="+mj-ea"/>
                        </a:rPr>
                        <a:t>10</a:t>
                      </a:r>
                      <a:r>
                        <a:rPr kumimoji="1" lang="ja-JP" altLang="en-US" sz="1200" dirty="0" smtClean="0">
                          <a:latin typeface="+mj-ea"/>
                          <a:ea typeface="+mj-ea"/>
                        </a:rPr>
                        <a:t>月</a:t>
                      </a:r>
                      <a:r>
                        <a:rPr kumimoji="1" lang="en-US" altLang="ja-JP" sz="1200" dirty="0" smtClean="0">
                          <a:latin typeface="+mj-ea"/>
                          <a:ea typeface="+mj-ea"/>
                        </a:rPr>
                        <a:t>9</a:t>
                      </a:r>
                      <a:r>
                        <a:rPr kumimoji="1"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地球環境関西フォーラム　第</a:t>
                      </a:r>
                      <a:r>
                        <a:rPr kumimoji="1" lang="en-US" altLang="ja-JP" sz="1200" dirty="0" smtClean="0">
                          <a:latin typeface="+mj-ea"/>
                          <a:ea typeface="+mj-ea"/>
                        </a:rPr>
                        <a:t>87</a:t>
                      </a:r>
                      <a:r>
                        <a:rPr kumimoji="1" lang="ja-JP" altLang="en-US" sz="1200" dirty="0" smtClean="0">
                          <a:latin typeface="+mj-ea"/>
                          <a:ea typeface="+mj-ea"/>
                        </a:rPr>
                        <a:t>回都市環境部会、第</a:t>
                      </a:r>
                      <a:r>
                        <a:rPr kumimoji="1" lang="en-US" altLang="ja-JP" sz="1200" dirty="0" smtClean="0">
                          <a:latin typeface="+mj-ea"/>
                          <a:ea typeface="+mj-ea"/>
                        </a:rPr>
                        <a:t>98</a:t>
                      </a:r>
                      <a:r>
                        <a:rPr kumimoji="1" lang="ja-JP" altLang="en-US" sz="1200" dirty="0" smtClean="0">
                          <a:latin typeface="+mj-ea"/>
                          <a:ea typeface="+mj-ea"/>
                        </a:rPr>
                        <a:t>回環境戦略部会合同部会</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「都市における</a:t>
                      </a:r>
                      <a:r>
                        <a:rPr kumimoji="1" lang="en-US" altLang="ja-JP" sz="1200" dirty="0" smtClean="0">
                          <a:latin typeface="+mj-ea"/>
                          <a:ea typeface="+mj-ea"/>
                        </a:rPr>
                        <a:t>『</a:t>
                      </a:r>
                      <a:r>
                        <a:rPr kumimoji="1" lang="ja-JP" altLang="en-US" sz="1200" dirty="0" smtClean="0">
                          <a:latin typeface="+mj-ea"/>
                          <a:ea typeface="+mj-ea"/>
                        </a:rPr>
                        <a:t>適応策</a:t>
                      </a:r>
                      <a:r>
                        <a:rPr kumimoji="1" lang="en-US" altLang="ja-JP" sz="1200" dirty="0" smtClean="0">
                          <a:latin typeface="+mj-ea"/>
                          <a:ea typeface="+mj-ea"/>
                        </a:rPr>
                        <a:t>』</a:t>
                      </a:r>
                      <a:r>
                        <a:rPr kumimoji="1" lang="ja-JP" altLang="en-US" sz="1200" dirty="0" smtClean="0">
                          <a:latin typeface="+mj-ea"/>
                          <a:ea typeface="+mj-ea"/>
                        </a:rPr>
                        <a:t>とレジリエンス～</a:t>
                      </a:r>
                      <a:r>
                        <a:rPr kumimoji="1" lang="en-US" altLang="ja-JP" sz="1200" dirty="0" smtClean="0">
                          <a:latin typeface="+mj-ea"/>
                          <a:ea typeface="+mj-ea"/>
                        </a:rPr>
                        <a:t>『</a:t>
                      </a:r>
                      <a:r>
                        <a:rPr kumimoji="1" lang="ja-JP" altLang="en-US" sz="1200" dirty="0" smtClean="0">
                          <a:latin typeface="+mj-ea"/>
                          <a:ea typeface="+mj-ea"/>
                        </a:rPr>
                        <a:t>緩和</a:t>
                      </a:r>
                      <a:r>
                        <a:rPr kumimoji="1" lang="en-US" altLang="ja-JP" sz="1200" dirty="0" smtClean="0">
                          <a:latin typeface="+mj-ea"/>
                          <a:ea typeface="+mj-ea"/>
                        </a:rPr>
                        <a:t>』</a:t>
                      </a:r>
                      <a:r>
                        <a:rPr kumimoji="1" lang="ja-JP" altLang="en-US" sz="1200" dirty="0" smtClean="0">
                          <a:latin typeface="+mj-ea"/>
                          <a:ea typeface="+mj-ea"/>
                        </a:rPr>
                        <a:t>と</a:t>
                      </a:r>
                      <a:r>
                        <a:rPr kumimoji="1" lang="en-US" altLang="ja-JP" sz="1200" dirty="0" smtClean="0">
                          <a:latin typeface="+mj-ea"/>
                          <a:ea typeface="+mj-ea"/>
                        </a:rPr>
                        <a:t>『</a:t>
                      </a:r>
                      <a:r>
                        <a:rPr kumimoji="1" lang="ja-JP" altLang="en-US" sz="1200" dirty="0" smtClean="0">
                          <a:latin typeface="+mj-ea"/>
                          <a:ea typeface="+mj-ea"/>
                        </a:rPr>
                        <a:t>適応</a:t>
                      </a:r>
                      <a:r>
                        <a:rPr kumimoji="1" lang="en-US" altLang="ja-JP" sz="1200" dirty="0" smtClean="0">
                          <a:latin typeface="+mj-ea"/>
                          <a:ea typeface="+mj-ea"/>
                        </a:rPr>
                        <a:t>』</a:t>
                      </a:r>
                      <a:r>
                        <a:rPr kumimoji="1" lang="ja-JP" altLang="en-US" sz="1200" dirty="0" smtClean="0">
                          <a:latin typeface="+mj-ea"/>
                          <a:ea typeface="+mj-ea"/>
                        </a:rPr>
                        <a:t>の統合～」</a:t>
                      </a:r>
                      <a:endParaRPr kumimoji="1"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lang="ja-JP" altLang="en-US" sz="1200" dirty="0" smtClean="0">
                          <a:latin typeface="+mj-ea"/>
                          <a:ea typeface="+mj-ea"/>
                        </a:rPr>
                        <a:t>名古屋大学竹内教授</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0">
                <a:tc>
                  <a:txBody>
                    <a:bodyPr/>
                    <a:lstStyle/>
                    <a:p>
                      <a:r>
                        <a:rPr kumimoji="1" lang="ja-JP" altLang="en-US" sz="1200" dirty="0" smtClean="0">
                          <a:latin typeface="+mj-ea"/>
                          <a:ea typeface="+mj-ea"/>
                        </a:rPr>
                        <a:t>平成</a:t>
                      </a:r>
                      <a:r>
                        <a:rPr kumimoji="1" lang="en-US" altLang="ja-JP" sz="1200" dirty="0" smtClean="0">
                          <a:latin typeface="+mj-ea"/>
                          <a:ea typeface="+mj-ea"/>
                        </a:rPr>
                        <a:t>26</a:t>
                      </a:r>
                      <a:r>
                        <a:rPr kumimoji="1" lang="ja-JP" altLang="en-US" sz="1200" dirty="0" smtClean="0">
                          <a:latin typeface="+mj-ea"/>
                          <a:ea typeface="+mj-ea"/>
                        </a:rPr>
                        <a:t>年</a:t>
                      </a:r>
                      <a:r>
                        <a:rPr kumimoji="1" lang="en-US" altLang="ja-JP" sz="1200" dirty="0" smtClean="0">
                          <a:latin typeface="+mj-ea"/>
                          <a:ea typeface="+mj-ea"/>
                        </a:rPr>
                        <a:t>11</a:t>
                      </a:r>
                      <a:r>
                        <a:rPr kumimoji="1" lang="ja-JP" altLang="en-US" sz="1200" dirty="0" smtClean="0">
                          <a:latin typeface="+mj-ea"/>
                          <a:ea typeface="+mj-ea"/>
                        </a:rPr>
                        <a:t>月</a:t>
                      </a:r>
                      <a:r>
                        <a:rPr kumimoji="1" lang="en-US" altLang="ja-JP" sz="1200" dirty="0" smtClean="0">
                          <a:latin typeface="+mj-ea"/>
                          <a:ea typeface="+mj-ea"/>
                        </a:rPr>
                        <a:t>19</a:t>
                      </a:r>
                      <a:r>
                        <a:rPr kumimoji="1"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第１回地球温暖化への適応策勉強会　</a:t>
                      </a:r>
                      <a:r>
                        <a:rPr kumimoji="1" lang="en-US" altLang="ja-JP" sz="1200" dirty="0" smtClean="0">
                          <a:latin typeface="+mj-ea"/>
                          <a:ea typeface="+mj-ea"/>
                        </a:rPr>
                        <a:t>(</a:t>
                      </a:r>
                      <a:r>
                        <a:rPr kumimoji="1" lang="ja-JP" altLang="ja-JP" sz="1200" kern="1200" dirty="0" smtClean="0">
                          <a:effectLst/>
                          <a:latin typeface="+mj-ea"/>
                          <a:ea typeface="+mj-ea"/>
                        </a:rPr>
                        <a:t>主催：</a:t>
                      </a:r>
                      <a:r>
                        <a:rPr kumimoji="1" lang="ja-JP" altLang="en-US" sz="1200" dirty="0" smtClean="0">
                          <a:latin typeface="+mj-ea"/>
                          <a:ea typeface="+mj-ea"/>
                        </a:rPr>
                        <a:t>近畿地方環境事務所）</a:t>
                      </a:r>
                      <a:endParaRPr kumimoji="1"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171450" indent="-171450">
                        <a:buFont typeface="Arial" panose="020B0604020202020204" pitchFamily="34" charset="0"/>
                        <a:buChar char="•"/>
                      </a:pPr>
                      <a:r>
                        <a:rPr kumimoji="1" lang="ja-JP" altLang="en-US" sz="1200" dirty="0" smtClean="0">
                          <a:latin typeface="+mj-ea"/>
                          <a:ea typeface="+mj-ea"/>
                        </a:rPr>
                        <a:t>近畿地方の気候変動について</a:t>
                      </a:r>
                      <a:endParaRPr kumimoji="1" lang="en-US" altLang="ja-JP" sz="1200" dirty="0" smtClean="0">
                        <a:latin typeface="+mj-ea"/>
                        <a:ea typeface="+mj-ea"/>
                      </a:endParaRPr>
                    </a:p>
                    <a:p>
                      <a:pPr marL="171450" indent="-171450">
                        <a:buFont typeface="Arial" panose="020B0604020202020204" pitchFamily="34" charset="0"/>
                        <a:buChar char="•"/>
                      </a:pPr>
                      <a:r>
                        <a:rPr kumimoji="1" lang="ja-JP" altLang="en-US" sz="1200" dirty="0" smtClean="0">
                          <a:latin typeface="+mj-ea"/>
                          <a:ea typeface="+mj-ea"/>
                        </a:rPr>
                        <a:t>気候変動適応策の考え方と最新動向</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大阪管区気象台</a:t>
                      </a:r>
                      <a:endParaRPr lang="en-US" altLang="ja-JP" sz="12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法政大学</a:t>
                      </a:r>
                      <a:endParaRPr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334871">
                <a:tc>
                  <a:txBody>
                    <a:bodyPr/>
                    <a:lstStyle/>
                    <a:p>
                      <a:r>
                        <a:rPr kumimoji="1" lang="ja-JP" altLang="en-US" sz="1200" dirty="0" smtClean="0">
                          <a:latin typeface="+mj-ea"/>
                          <a:ea typeface="+mj-ea"/>
                        </a:rPr>
                        <a:t>平成</a:t>
                      </a:r>
                      <a:r>
                        <a:rPr kumimoji="1" lang="en-US" altLang="ja-JP" sz="1200" dirty="0" smtClean="0">
                          <a:latin typeface="+mj-ea"/>
                          <a:ea typeface="+mj-ea"/>
                        </a:rPr>
                        <a:t>26</a:t>
                      </a:r>
                      <a:r>
                        <a:rPr kumimoji="1" lang="ja-JP" altLang="en-US" sz="1200" dirty="0" smtClean="0">
                          <a:latin typeface="+mj-ea"/>
                          <a:ea typeface="+mj-ea"/>
                        </a:rPr>
                        <a:t>年</a:t>
                      </a:r>
                      <a:r>
                        <a:rPr kumimoji="1" lang="en-US" altLang="ja-JP" sz="1200" dirty="0" smtClean="0">
                          <a:latin typeface="+mj-ea"/>
                          <a:ea typeface="+mj-ea"/>
                        </a:rPr>
                        <a:t>11</a:t>
                      </a:r>
                      <a:r>
                        <a:rPr kumimoji="1" lang="ja-JP" altLang="en-US" sz="1200" dirty="0" smtClean="0">
                          <a:latin typeface="+mj-ea"/>
                          <a:ea typeface="+mj-ea"/>
                        </a:rPr>
                        <a:t>月</a:t>
                      </a:r>
                      <a:r>
                        <a:rPr kumimoji="1" lang="en-US" altLang="ja-JP" sz="1200" dirty="0" smtClean="0">
                          <a:latin typeface="+mj-ea"/>
                          <a:ea typeface="+mj-ea"/>
                        </a:rPr>
                        <a:t>26</a:t>
                      </a:r>
                      <a:r>
                        <a:rPr kumimoji="1"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気候変動適応シンポジウム「地域における気候変動適応策の離陸に向けて」　（</a:t>
                      </a:r>
                      <a:r>
                        <a:rPr kumimoji="1" lang="ja-JP" altLang="ja-JP" sz="1200" kern="1200" dirty="0" smtClean="0">
                          <a:effectLst/>
                          <a:latin typeface="+mj-ea"/>
                          <a:ea typeface="+mj-ea"/>
                        </a:rPr>
                        <a:t>主催：</a:t>
                      </a:r>
                      <a:r>
                        <a:rPr kumimoji="1" lang="ja-JP" altLang="en-US" sz="1200" dirty="0" smtClean="0">
                          <a:latin typeface="+mj-ea"/>
                          <a:ea typeface="+mj-ea"/>
                        </a:rPr>
                        <a:t>Ｓ－８、法政大学）</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国や地域の適応に関する</a:t>
                      </a:r>
                      <a:r>
                        <a:rPr kumimoji="1" lang="en-US" altLang="ja-JP" sz="1200" dirty="0" smtClean="0">
                          <a:latin typeface="+mj-ea"/>
                          <a:ea typeface="+mj-ea"/>
                        </a:rPr>
                        <a:t>14</a:t>
                      </a:r>
                      <a:r>
                        <a:rPr kumimoji="1" lang="ja-JP" altLang="en-US" sz="1200" dirty="0" smtClean="0">
                          <a:latin typeface="+mj-ea"/>
                          <a:ea typeface="+mj-ea"/>
                        </a:rPr>
                        <a:t>事例の発表</a:t>
                      </a:r>
                      <a:endParaRPr kumimoji="1"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国、自治体等</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136153">
                <a:tc>
                  <a:txBody>
                    <a:bodyPr/>
                    <a:lstStyle/>
                    <a:p>
                      <a:r>
                        <a:rPr kumimoji="1" lang="ja-JP" altLang="en-US" sz="1200" dirty="0" smtClean="0">
                          <a:latin typeface="+mj-ea"/>
                          <a:ea typeface="+mj-ea"/>
                        </a:rPr>
                        <a:t>平成</a:t>
                      </a:r>
                      <a:r>
                        <a:rPr kumimoji="1" lang="en-US" altLang="ja-JP" sz="1200" dirty="0" smtClean="0">
                          <a:latin typeface="+mj-ea"/>
                          <a:ea typeface="+mj-ea"/>
                        </a:rPr>
                        <a:t>26</a:t>
                      </a:r>
                      <a:r>
                        <a:rPr kumimoji="1" lang="ja-JP" altLang="en-US" sz="1200" dirty="0" smtClean="0">
                          <a:latin typeface="+mj-ea"/>
                          <a:ea typeface="+mj-ea"/>
                        </a:rPr>
                        <a:t>年</a:t>
                      </a:r>
                      <a:r>
                        <a:rPr kumimoji="1" lang="en-US" altLang="ja-JP" sz="1200" dirty="0" smtClean="0">
                          <a:latin typeface="+mj-ea"/>
                          <a:ea typeface="+mj-ea"/>
                        </a:rPr>
                        <a:t>12</a:t>
                      </a:r>
                      <a:r>
                        <a:rPr kumimoji="1" lang="ja-JP" altLang="en-US" sz="1200" dirty="0" smtClean="0">
                          <a:latin typeface="+mj-ea"/>
                          <a:ea typeface="+mj-ea"/>
                        </a:rPr>
                        <a:t>月５日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第２回地球温暖化への適応策勉強会　</a:t>
                      </a:r>
                      <a:r>
                        <a:rPr lang="en-US" altLang="ja-JP" sz="1200" dirty="0" smtClean="0">
                          <a:latin typeface="+mj-ea"/>
                          <a:ea typeface="+mj-ea"/>
                        </a:rPr>
                        <a:t>(</a:t>
                      </a:r>
                      <a:r>
                        <a:rPr kumimoji="1" lang="ja-JP" altLang="ja-JP" sz="1200" kern="1200" dirty="0" smtClean="0">
                          <a:effectLst/>
                          <a:latin typeface="+mj-ea"/>
                          <a:ea typeface="+mj-ea"/>
                        </a:rPr>
                        <a:t>主催：</a:t>
                      </a:r>
                      <a:r>
                        <a:rPr lang="ja-JP" altLang="en-US" sz="1200" dirty="0" smtClean="0">
                          <a:latin typeface="+mj-ea"/>
                          <a:ea typeface="+mj-ea"/>
                        </a:rPr>
                        <a:t>近畿地方環境事務所）</a:t>
                      </a:r>
                      <a:endParaRPr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171450" indent="-171450">
                        <a:buFont typeface="Arial" panose="020B0604020202020204" pitchFamily="34" charset="0"/>
                        <a:buChar char="•"/>
                      </a:pPr>
                      <a:r>
                        <a:rPr kumimoji="1" lang="ja-JP" altLang="en-US" sz="1200" dirty="0" smtClean="0">
                          <a:latin typeface="+mj-ea"/>
                          <a:ea typeface="+mj-ea"/>
                        </a:rPr>
                        <a:t>地方自治体における適応策の状況と地域適応ガイドライン</a:t>
                      </a:r>
                      <a:endParaRPr kumimoji="1" lang="en-US" altLang="ja-JP" sz="1200" dirty="0" smtClean="0">
                        <a:latin typeface="+mj-ea"/>
                        <a:ea typeface="+mj-ea"/>
                      </a:endParaRPr>
                    </a:p>
                    <a:p>
                      <a:pPr marL="171450" indent="-171450">
                        <a:buFont typeface="Arial" panose="020B0604020202020204" pitchFamily="34" charset="0"/>
                        <a:buChar char="•"/>
                      </a:pPr>
                      <a:r>
                        <a:rPr kumimoji="1" lang="ja-JP" altLang="en-US" sz="1200" dirty="0" smtClean="0">
                          <a:latin typeface="+mj-ea"/>
                          <a:ea typeface="+mj-ea"/>
                        </a:rPr>
                        <a:t>埼玉県および三重県における温暖化適応策への取り組み</a:t>
                      </a:r>
                      <a:endParaRPr kumimoji="1"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法政大学</a:t>
                      </a:r>
                      <a:endParaRPr lang="en-US" altLang="ja-JP" sz="12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埼玉県、三重県</a:t>
                      </a:r>
                      <a:endParaRPr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321305">
                <a:tc>
                  <a:txBody>
                    <a:bodyPr/>
                    <a:lstStyle/>
                    <a:p>
                      <a:r>
                        <a:rPr lang="ja-JP" altLang="en-US" sz="1200" dirty="0" smtClean="0">
                          <a:latin typeface="+mj-ea"/>
                          <a:ea typeface="+mj-ea"/>
                        </a:rPr>
                        <a:t>平成</a:t>
                      </a:r>
                      <a:r>
                        <a:rPr lang="en-US" altLang="ja-JP" sz="1200" dirty="0" smtClean="0">
                          <a:latin typeface="+mj-ea"/>
                          <a:ea typeface="+mj-ea"/>
                        </a:rPr>
                        <a:t>27</a:t>
                      </a:r>
                      <a:r>
                        <a:rPr lang="ja-JP" altLang="en-US" sz="1200" dirty="0" smtClean="0">
                          <a:latin typeface="+mj-ea"/>
                          <a:ea typeface="+mj-ea"/>
                        </a:rPr>
                        <a:t>年</a:t>
                      </a:r>
                      <a:r>
                        <a:rPr lang="en-US" altLang="ja-JP" sz="1200" dirty="0" smtClean="0">
                          <a:latin typeface="+mj-ea"/>
                          <a:ea typeface="+mj-ea"/>
                        </a:rPr>
                        <a:t>1</a:t>
                      </a:r>
                      <a:r>
                        <a:rPr lang="ja-JP" altLang="en-US" sz="1200" dirty="0" smtClean="0">
                          <a:latin typeface="+mj-ea"/>
                          <a:ea typeface="+mj-ea"/>
                        </a:rPr>
                        <a:t>月</a:t>
                      </a:r>
                      <a:r>
                        <a:rPr lang="en-US" altLang="ja-JP" sz="1200" dirty="0" smtClean="0">
                          <a:latin typeface="+mj-ea"/>
                          <a:ea typeface="+mj-ea"/>
                        </a:rPr>
                        <a:t>16</a:t>
                      </a:r>
                      <a:r>
                        <a:rPr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第３回地球温暖化への適応策勉強会　</a:t>
                      </a:r>
                      <a:r>
                        <a:rPr lang="en-US" altLang="ja-JP" sz="1200" dirty="0" smtClean="0">
                          <a:latin typeface="+mj-ea"/>
                          <a:ea typeface="+mj-ea"/>
                        </a:rPr>
                        <a:t>(</a:t>
                      </a:r>
                      <a:r>
                        <a:rPr kumimoji="1" lang="ja-JP" altLang="ja-JP" sz="1200" kern="1200" dirty="0" smtClean="0">
                          <a:effectLst/>
                          <a:latin typeface="+mj-ea"/>
                          <a:ea typeface="+mj-ea"/>
                        </a:rPr>
                        <a:t>主催：</a:t>
                      </a:r>
                      <a:r>
                        <a:rPr lang="ja-JP" altLang="en-US" sz="1200" dirty="0" smtClean="0">
                          <a:latin typeface="+mj-ea"/>
                          <a:ea typeface="+mj-ea"/>
                        </a:rPr>
                        <a:t>近畿地方環境事務所）</a:t>
                      </a:r>
                      <a:endParaRPr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171450" indent="-171450">
                        <a:buFont typeface="Arial" panose="020B0604020202020204" pitchFamily="34" charset="0"/>
                        <a:buChar char="•"/>
                      </a:pPr>
                      <a:r>
                        <a:rPr kumimoji="1" lang="ja-JP" altLang="en-US" sz="1200" dirty="0" smtClean="0">
                          <a:latin typeface="+mj-ea"/>
                          <a:ea typeface="+mj-ea"/>
                        </a:rPr>
                        <a:t>温暖化の影響簡易推計ツールについて</a:t>
                      </a:r>
                      <a:endParaRPr kumimoji="1" lang="en-US" altLang="ja-JP" sz="1200" dirty="0" smtClean="0">
                        <a:latin typeface="+mj-ea"/>
                        <a:ea typeface="+mj-ea"/>
                      </a:endParaRPr>
                    </a:p>
                    <a:p>
                      <a:pPr marL="171450" indent="-171450">
                        <a:buFont typeface="Arial" panose="020B0604020202020204" pitchFamily="34" charset="0"/>
                        <a:buChar char="•"/>
                      </a:pPr>
                      <a:r>
                        <a:rPr kumimoji="1" lang="ja-JP" altLang="en-US" sz="1200" dirty="0" smtClean="0">
                          <a:latin typeface="+mj-ea"/>
                          <a:ea typeface="+mj-ea"/>
                        </a:rPr>
                        <a:t>環境省による取組支援策の状況</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国立環境研究所</a:t>
                      </a:r>
                      <a:endParaRPr lang="en-US" altLang="ja-JP" sz="12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j-ea"/>
                          <a:ea typeface="+mj-ea"/>
                        </a:rPr>
                        <a:t>環境省</a:t>
                      </a:r>
                      <a:endParaRPr lang="en-US" altLang="ja-JP" sz="1200" dirty="0" smtClean="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482627">
                <a:tc>
                  <a:txBody>
                    <a:bodyPr/>
                    <a:lstStyle/>
                    <a:p>
                      <a:r>
                        <a:rPr kumimoji="1" lang="ja-JP" altLang="en-US" sz="1200" dirty="0" smtClean="0">
                          <a:latin typeface="+mj-ea"/>
                          <a:ea typeface="+mj-ea"/>
                        </a:rPr>
                        <a:t>平成</a:t>
                      </a:r>
                      <a:r>
                        <a:rPr kumimoji="1" lang="en-US" altLang="ja-JP" sz="1200" dirty="0" smtClean="0">
                          <a:latin typeface="+mj-ea"/>
                          <a:ea typeface="+mj-ea"/>
                        </a:rPr>
                        <a:t>27</a:t>
                      </a:r>
                      <a:r>
                        <a:rPr kumimoji="1" lang="ja-JP" altLang="en-US" sz="1200" dirty="0" smtClean="0">
                          <a:latin typeface="+mj-ea"/>
                          <a:ea typeface="+mj-ea"/>
                        </a:rPr>
                        <a:t>年</a:t>
                      </a:r>
                      <a:r>
                        <a:rPr kumimoji="1" lang="en-US" altLang="ja-JP" sz="1200" dirty="0" smtClean="0">
                          <a:latin typeface="+mj-ea"/>
                          <a:ea typeface="+mj-ea"/>
                        </a:rPr>
                        <a:t>9</a:t>
                      </a:r>
                      <a:r>
                        <a:rPr kumimoji="1" lang="ja-JP" altLang="en-US" sz="1200" dirty="0" smtClean="0">
                          <a:latin typeface="+mj-ea"/>
                          <a:ea typeface="+mj-ea"/>
                        </a:rPr>
                        <a:t>月</a:t>
                      </a:r>
                      <a:r>
                        <a:rPr kumimoji="1" lang="en-US" altLang="ja-JP" sz="1200" dirty="0" smtClean="0">
                          <a:latin typeface="+mj-ea"/>
                          <a:ea typeface="+mj-ea"/>
                        </a:rPr>
                        <a:t>9</a:t>
                      </a:r>
                      <a:r>
                        <a:rPr kumimoji="1"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第</a:t>
                      </a:r>
                      <a:r>
                        <a:rPr kumimoji="1" lang="en-US" altLang="ja-JP" sz="1200" dirty="0" smtClean="0">
                          <a:latin typeface="+mj-ea"/>
                          <a:ea typeface="+mj-ea"/>
                        </a:rPr>
                        <a:t>2</a:t>
                      </a:r>
                      <a:r>
                        <a:rPr kumimoji="1" lang="ja-JP" altLang="en-US" sz="1200" dirty="0" smtClean="0">
                          <a:latin typeface="+mj-ea"/>
                          <a:ea typeface="+mj-ea"/>
                        </a:rPr>
                        <a:t>回「レジリエントシティ」ワークショップ　</a:t>
                      </a:r>
                      <a:r>
                        <a:rPr kumimoji="1" lang="en-US" altLang="ja-JP" sz="1200" dirty="0" smtClean="0">
                          <a:latin typeface="+mj-ea"/>
                          <a:ea typeface="+mj-ea"/>
                        </a:rPr>
                        <a:t>(</a:t>
                      </a:r>
                      <a:r>
                        <a:rPr kumimoji="1" lang="ja-JP" altLang="ja-JP" sz="1200" kern="1200" dirty="0" smtClean="0">
                          <a:effectLst/>
                          <a:latin typeface="+mj-ea"/>
                          <a:ea typeface="+mj-ea"/>
                        </a:rPr>
                        <a:t>主催：</a:t>
                      </a:r>
                      <a:r>
                        <a:rPr kumimoji="1" lang="ja-JP" altLang="en-US" sz="1200" dirty="0" smtClean="0">
                          <a:latin typeface="+mj-ea"/>
                          <a:ea typeface="+mj-ea"/>
                        </a:rPr>
                        <a:t>法政大学）</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「滋賀県の流域治水政策における気候変動適応策の取組」　　　　他</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滋賀県職員（土木）</a:t>
                      </a:r>
                      <a:endParaRPr kumimoji="1" lang="en-US" altLang="ja-JP" sz="1200" dirty="0" smtClean="0">
                        <a:latin typeface="+mj-ea"/>
                        <a:ea typeface="+mj-ea"/>
                      </a:endParaRPr>
                    </a:p>
                    <a:p>
                      <a:r>
                        <a:rPr kumimoji="1" lang="ja-JP" altLang="en-US" sz="1200" dirty="0" smtClean="0">
                          <a:latin typeface="+mj-ea"/>
                          <a:ea typeface="+mj-ea"/>
                        </a:rPr>
                        <a:t>内閣府、埼玉県、法政大学教授等</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614147">
                <a:tc>
                  <a:txBody>
                    <a:bodyPr/>
                    <a:lstStyle/>
                    <a:p>
                      <a:r>
                        <a:rPr kumimoji="1" lang="ja-JP" altLang="ja-JP" sz="1200" kern="1200" dirty="0" smtClean="0">
                          <a:effectLst/>
                          <a:latin typeface="+mj-ea"/>
                          <a:ea typeface="+mj-ea"/>
                        </a:rPr>
                        <a:t>平成</a:t>
                      </a:r>
                      <a:r>
                        <a:rPr kumimoji="1" lang="en-US" altLang="ja-JP" sz="1200" kern="1200" dirty="0" smtClean="0">
                          <a:effectLst/>
                          <a:latin typeface="+mj-ea"/>
                          <a:ea typeface="+mj-ea"/>
                        </a:rPr>
                        <a:t>27</a:t>
                      </a:r>
                      <a:r>
                        <a:rPr kumimoji="1" lang="ja-JP" altLang="ja-JP" sz="1200" kern="1200" dirty="0" smtClean="0">
                          <a:effectLst/>
                          <a:latin typeface="+mj-ea"/>
                          <a:ea typeface="+mj-ea"/>
                        </a:rPr>
                        <a:t>年</a:t>
                      </a:r>
                      <a:r>
                        <a:rPr kumimoji="1" lang="en-US" altLang="ja-JP" sz="1200" kern="1200" dirty="0" smtClean="0">
                          <a:effectLst/>
                          <a:latin typeface="+mj-ea"/>
                          <a:ea typeface="+mj-ea"/>
                        </a:rPr>
                        <a:t>10</a:t>
                      </a:r>
                      <a:r>
                        <a:rPr kumimoji="1" lang="ja-JP" altLang="ja-JP" sz="1200" kern="1200" dirty="0" smtClean="0">
                          <a:effectLst/>
                          <a:latin typeface="+mj-ea"/>
                          <a:ea typeface="+mj-ea"/>
                        </a:rPr>
                        <a:t>月</a:t>
                      </a:r>
                      <a:r>
                        <a:rPr kumimoji="1" lang="en-US" altLang="ja-JP" sz="1200" kern="1200" dirty="0" smtClean="0">
                          <a:effectLst/>
                          <a:latin typeface="+mj-ea"/>
                          <a:ea typeface="+mj-ea"/>
                        </a:rPr>
                        <a:t>23</a:t>
                      </a:r>
                      <a:r>
                        <a:rPr kumimoji="1" lang="ja-JP" altLang="ja-JP" sz="1200" kern="1200" dirty="0" smtClean="0">
                          <a:effectLst/>
                          <a:latin typeface="+mj-ea"/>
                          <a:ea typeface="+mj-ea"/>
                        </a:rPr>
                        <a:t>日</a:t>
                      </a:r>
                      <a:endParaRPr kumimoji="1" lang="ja-JP" altLang="en-US" sz="105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ja-JP" sz="1200" kern="1200" dirty="0" smtClean="0">
                          <a:effectLst/>
                          <a:latin typeface="+mj-ea"/>
                          <a:ea typeface="+mj-ea"/>
                        </a:rPr>
                        <a:t>企業における気候変動影響に対する適応対策</a:t>
                      </a:r>
                    </a:p>
                    <a:p>
                      <a:r>
                        <a:rPr kumimoji="1" lang="en-US" altLang="ja-JP" sz="1200" kern="1200" dirty="0" smtClean="0">
                          <a:effectLst/>
                          <a:latin typeface="+mj-ea"/>
                          <a:ea typeface="+mj-ea"/>
                        </a:rPr>
                        <a:t>(</a:t>
                      </a:r>
                      <a:r>
                        <a:rPr kumimoji="1" lang="ja-JP" altLang="ja-JP" sz="1200" kern="1200" dirty="0" smtClean="0">
                          <a:effectLst/>
                          <a:latin typeface="+mj-ea"/>
                          <a:ea typeface="+mj-ea"/>
                        </a:rPr>
                        <a:t>主催：近畿地方環境事務所</a:t>
                      </a:r>
                      <a:r>
                        <a:rPr kumimoji="1" lang="en-US" altLang="ja-JP" sz="1200" kern="1200" dirty="0" smtClean="0">
                          <a:effectLst/>
                          <a:latin typeface="+mj-ea"/>
                          <a:ea typeface="+mj-ea"/>
                        </a:rPr>
                        <a:t>)</a:t>
                      </a:r>
                      <a:endParaRPr kumimoji="1" lang="ja-JP" altLang="ja-JP" sz="1200" kern="1200" dirty="0" smtClean="0">
                        <a:solidFill>
                          <a:schemeClr val="dk1"/>
                        </a:solidFill>
                        <a:effectLst/>
                        <a:latin typeface="+mj-ea"/>
                        <a:ea typeface="+mj-ea"/>
                        <a:cs typeface="+mn-cs"/>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171450" indent="-171450">
                        <a:buFont typeface="Arial" panose="020B0604020202020204" pitchFamily="34" charset="0"/>
                        <a:buChar char="•"/>
                      </a:pPr>
                      <a:r>
                        <a:rPr kumimoji="1" lang="ja-JP" altLang="ja-JP" sz="1100" kern="1200" dirty="0" smtClean="0">
                          <a:solidFill>
                            <a:schemeClr val="dk1"/>
                          </a:solidFill>
                          <a:effectLst/>
                          <a:latin typeface="+mj-ea"/>
                          <a:ea typeface="+mj-ea"/>
                          <a:cs typeface="+mn-cs"/>
                        </a:rPr>
                        <a:t>気候変動の影響と適応策～企業は何をすべきか。</a:t>
                      </a:r>
                      <a:endParaRPr kumimoji="1" lang="en-US" altLang="ja-JP" sz="1100" kern="1200" dirty="0" smtClean="0">
                        <a:solidFill>
                          <a:schemeClr val="dk1"/>
                        </a:solidFill>
                        <a:effectLst/>
                        <a:latin typeface="+mj-ea"/>
                        <a:ea typeface="+mj-ea"/>
                        <a:cs typeface="+mn-cs"/>
                      </a:endParaRPr>
                    </a:p>
                    <a:p>
                      <a:pPr marL="171450" indent="-171450">
                        <a:buFont typeface="Arial" panose="020B0604020202020204" pitchFamily="34" charset="0"/>
                        <a:buChar char="•"/>
                      </a:pPr>
                      <a:r>
                        <a:rPr kumimoji="1" lang="ja-JP" altLang="ja-JP" sz="1100" kern="1200" dirty="0" smtClean="0">
                          <a:solidFill>
                            <a:schemeClr val="dk1"/>
                          </a:solidFill>
                          <a:effectLst/>
                          <a:latin typeface="+mj-ea"/>
                          <a:ea typeface="+mj-ea"/>
                          <a:cs typeface="+mn-cs"/>
                        </a:rPr>
                        <a:t>社会ソリューション事業を通じた気候変動対策支援</a:t>
                      </a:r>
                      <a:endParaRPr kumimoji="1" lang="en-US" altLang="ja-JP" sz="1100" kern="1200" dirty="0" smtClean="0">
                        <a:solidFill>
                          <a:schemeClr val="dk1"/>
                        </a:solidFill>
                        <a:effectLst/>
                        <a:latin typeface="+mj-ea"/>
                        <a:ea typeface="+mj-ea"/>
                        <a:cs typeface="+mn-cs"/>
                      </a:endParaRPr>
                    </a:p>
                    <a:p>
                      <a:pPr marL="171450" indent="-171450">
                        <a:buFont typeface="Arial" panose="020B0604020202020204" pitchFamily="34" charset="0"/>
                        <a:buChar char="•"/>
                      </a:pPr>
                      <a:r>
                        <a:rPr kumimoji="1" lang="ja-JP" altLang="ja-JP" sz="1100" kern="1200" dirty="0" smtClean="0">
                          <a:solidFill>
                            <a:schemeClr val="dk1"/>
                          </a:solidFill>
                          <a:effectLst/>
                          <a:latin typeface="+mj-ea"/>
                          <a:ea typeface="+mj-ea"/>
                          <a:cs typeface="+mn-cs"/>
                        </a:rPr>
                        <a:t>建築・都市における地球温暖化</a:t>
                      </a:r>
                      <a:r>
                        <a:rPr kumimoji="1" lang="en-US" altLang="ja-JP" sz="1100" kern="1200" dirty="0" smtClean="0">
                          <a:solidFill>
                            <a:schemeClr val="dk1"/>
                          </a:solidFill>
                          <a:effectLst/>
                          <a:latin typeface="+mj-ea"/>
                          <a:ea typeface="+mj-ea"/>
                          <a:cs typeface="+mn-cs"/>
                        </a:rPr>
                        <a:t>(</a:t>
                      </a:r>
                      <a:r>
                        <a:rPr kumimoji="1" lang="ja-JP" altLang="ja-JP" sz="1100" kern="1200" dirty="0" smtClean="0">
                          <a:solidFill>
                            <a:schemeClr val="dk1"/>
                          </a:solidFill>
                          <a:effectLst/>
                          <a:latin typeface="+mj-ea"/>
                          <a:ea typeface="+mj-ea"/>
                          <a:cs typeface="+mn-cs"/>
                        </a:rPr>
                        <a:t>気候変動影響</a:t>
                      </a:r>
                      <a:r>
                        <a:rPr kumimoji="1" lang="en-US" altLang="ja-JP" sz="1100" kern="1200" dirty="0" smtClean="0">
                          <a:solidFill>
                            <a:schemeClr val="dk1"/>
                          </a:solidFill>
                          <a:effectLst/>
                          <a:latin typeface="+mj-ea"/>
                          <a:ea typeface="+mj-ea"/>
                          <a:cs typeface="+mn-cs"/>
                        </a:rPr>
                        <a:t>)</a:t>
                      </a:r>
                      <a:r>
                        <a:rPr kumimoji="1" lang="ja-JP" altLang="ja-JP" sz="1100" kern="1200" dirty="0" smtClean="0">
                          <a:solidFill>
                            <a:schemeClr val="dk1"/>
                          </a:solidFill>
                          <a:effectLst/>
                          <a:latin typeface="+mj-ea"/>
                          <a:ea typeface="+mj-ea"/>
                          <a:cs typeface="+mn-cs"/>
                        </a:rPr>
                        <a:t>に対する緩和と適応</a:t>
                      </a:r>
                      <a:endParaRPr kumimoji="1" lang="en-US" altLang="ja-JP" sz="1100" kern="1200" dirty="0" smtClean="0">
                        <a:solidFill>
                          <a:schemeClr val="dk1"/>
                        </a:solidFill>
                        <a:effectLst/>
                        <a:latin typeface="+mj-ea"/>
                        <a:ea typeface="+mj-ea"/>
                        <a:cs typeface="+mn-cs"/>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法政大学</a:t>
                      </a:r>
                      <a:endParaRPr kumimoji="1" lang="en-US" altLang="ja-JP" sz="1200" dirty="0" smtClean="0">
                        <a:latin typeface="+mj-ea"/>
                        <a:ea typeface="+mj-ea"/>
                      </a:endParaRPr>
                    </a:p>
                    <a:p>
                      <a:r>
                        <a:rPr kumimoji="1" lang="ja-JP" altLang="ja-JP" sz="1200" kern="1200" dirty="0" smtClean="0">
                          <a:solidFill>
                            <a:schemeClr val="dk1"/>
                          </a:solidFill>
                          <a:effectLst/>
                          <a:latin typeface="+mj-ea"/>
                          <a:ea typeface="+mj-ea"/>
                          <a:cs typeface="+mn-cs"/>
                        </a:rPr>
                        <a:t>日本電気株式会社</a:t>
                      </a:r>
                      <a:endParaRPr kumimoji="1" lang="en-US" altLang="ja-JP" sz="1200" kern="1200" dirty="0" smtClean="0">
                        <a:solidFill>
                          <a:schemeClr val="dk1"/>
                        </a:solidFill>
                        <a:effectLst/>
                        <a:latin typeface="+mj-ea"/>
                        <a:ea typeface="+mj-ea"/>
                        <a:cs typeface="+mn-cs"/>
                      </a:endParaRPr>
                    </a:p>
                    <a:p>
                      <a:r>
                        <a:rPr kumimoji="1" lang="ja-JP" altLang="ja-JP" sz="1200" kern="1200" dirty="0" smtClean="0">
                          <a:solidFill>
                            <a:schemeClr val="dk1"/>
                          </a:solidFill>
                          <a:effectLst/>
                          <a:latin typeface="+mj-ea"/>
                          <a:ea typeface="+mj-ea"/>
                          <a:cs typeface="+mn-cs"/>
                        </a:rPr>
                        <a:t>日建設計総合研究所</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r h="292822">
                <a:tc>
                  <a:txBody>
                    <a:bodyPr/>
                    <a:lstStyle/>
                    <a:p>
                      <a:r>
                        <a:rPr kumimoji="1" lang="ja-JP" altLang="en-US" sz="1200" dirty="0" smtClean="0">
                          <a:latin typeface="+mj-ea"/>
                          <a:ea typeface="+mj-ea"/>
                        </a:rPr>
                        <a:t>平成</a:t>
                      </a:r>
                      <a:r>
                        <a:rPr kumimoji="1" lang="en-US" altLang="ja-JP" sz="1200" dirty="0" smtClean="0">
                          <a:latin typeface="+mj-ea"/>
                          <a:ea typeface="+mj-ea"/>
                        </a:rPr>
                        <a:t>28</a:t>
                      </a:r>
                      <a:r>
                        <a:rPr kumimoji="1" lang="ja-JP" altLang="en-US" sz="1200" dirty="0" smtClean="0">
                          <a:latin typeface="+mj-ea"/>
                          <a:ea typeface="+mj-ea"/>
                        </a:rPr>
                        <a:t>年</a:t>
                      </a:r>
                      <a:r>
                        <a:rPr kumimoji="1" lang="en-US" altLang="ja-JP" sz="1200" dirty="0" smtClean="0">
                          <a:latin typeface="+mj-ea"/>
                          <a:ea typeface="+mj-ea"/>
                        </a:rPr>
                        <a:t>1</a:t>
                      </a:r>
                      <a:r>
                        <a:rPr kumimoji="1" lang="ja-JP" altLang="en-US" sz="1200" dirty="0" smtClean="0">
                          <a:latin typeface="+mj-ea"/>
                          <a:ea typeface="+mj-ea"/>
                        </a:rPr>
                        <a:t>月</a:t>
                      </a:r>
                      <a:r>
                        <a:rPr kumimoji="1" lang="en-US" altLang="ja-JP" sz="1200" dirty="0" smtClean="0">
                          <a:latin typeface="+mj-ea"/>
                          <a:ea typeface="+mj-ea"/>
                        </a:rPr>
                        <a:t>26</a:t>
                      </a:r>
                      <a:r>
                        <a:rPr kumimoji="1" lang="ja-JP" altLang="en-US" sz="1200" dirty="0" smtClean="0">
                          <a:latin typeface="+mj-ea"/>
                          <a:ea typeface="+mj-ea"/>
                        </a:rPr>
                        <a:t>日</a:t>
                      </a:r>
                      <a:endParaRPr kumimoji="1" lang="ja-JP" altLang="en-US" sz="1200" dirty="0">
                        <a:latin typeface="+mj-ea"/>
                        <a:ea typeface="+mj-ea"/>
                      </a:endParaRPr>
                    </a:p>
                  </a:txBody>
                  <a:tcPr anchor="ctr">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第</a:t>
                      </a:r>
                      <a:r>
                        <a:rPr kumimoji="1" lang="en-US" altLang="ja-JP" sz="1200" dirty="0" smtClean="0">
                          <a:latin typeface="+mj-ea"/>
                          <a:ea typeface="+mj-ea"/>
                        </a:rPr>
                        <a:t>5</a:t>
                      </a:r>
                      <a:r>
                        <a:rPr kumimoji="1" lang="ja-JP" altLang="en-US" sz="1200" dirty="0" smtClean="0">
                          <a:latin typeface="+mj-ea"/>
                          <a:ea typeface="+mj-ea"/>
                        </a:rPr>
                        <a:t>回低炭素塾</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pPr marL="171450" indent="-171450">
                        <a:buFont typeface="Arial" panose="020B0604020202020204" pitchFamily="34" charset="0"/>
                        <a:buChar char="•"/>
                      </a:pPr>
                      <a:r>
                        <a:rPr kumimoji="1" lang="ja-JP" altLang="en-US" sz="1200" dirty="0" smtClean="0">
                          <a:latin typeface="+mj-ea"/>
                          <a:ea typeface="+mj-ea"/>
                        </a:rPr>
                        <a:t>気候変動の影響への適応計画及び地方公共団体への取組の推進</a:t>
                      </a:r>
                      <a:endParaRPr kumimoji="1" lang="en-US" altLang="ja-JP" sz="1200" dirty="0" smtClean="0">
                        <a:latin typeface="+mj-ea"/>
                        <a:ea typeface="+mj-ea"/>
                      </a:endParaRPr>
                    </a:p>
                    <a:p>
                      <a:pPr marL="171450" indent="-171450">
                        <a:buFont typeface="Arial" panose="020B0604020202020204" pitchFamily="34" charset="0"/>
                        <a:buChar char="•"/>
                      </a:pPr>
                      <a:r>
                        <a:rPr kumimoji="1" lang="ja-JP" altLang="en-US" sz="1200" dirty="0" smtClean="0">
                          <a:latin typeface="+mj-ea"/>
                          <a:ea typeface="+mj-ea"/>
                        </a:rPr>
                        <a:t>三重県における適応計画への取組</a:t>
                      </a:r>
                      <a:endParaRPr kumimoji="1" lang="en-US" altLang="ja-JP" sz="1200" dirty="0" smtClean="0">
                        <a:latin typeface="+mj-ea"/>
                        <a:ea typeface="+mj-ea"/>
                      </a:endParaRPr>
                    </a:p>
                    <a:p>
                      <a:pPr marL="171450" indent="-171450">
                        <a:buFont typeface="Arial" panose="020B0604020202020204" pitchFamily="34" charset="0"/>
                        <a:buChar char="•"/>
                      </a:pPr>
                      <a:r>
                        <a:rPr kumimoji="1" lang="ja-JP" altLang="en-US" sz="1200" dirty="0" smtClean="0">
                          <a:latin typeface="+mj-ea"/>
                          <a:ea typeface="+mj-ea"/>
                        </a:rPr>
                        <a:t>川崎市における適応策の検討について</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lnR w="12700" cap="flat" cmpd="sng" algn="ctr">
                      <a:solidFill>
                        <a:schemeClr val="accent6">
                          <a:lumMod val="60000"/>
                          <a:lumOff val="40000"/>
                        </a:schemeClr>
                      </a:solidFill>
                      <a:prstDash val="sysDot"/>
                      <a:round/>
                      <a:headEnd type="none" w="med" len="med"/>
                      <a:tailEnd type="none" w="med" len="med"/>
                    </a:lnR>
                  </a:tcPr>
                </a:tc>
                <a:tc>
                  <a:txBody>
                    <a:bodyPr/>
                    <a:lstStyle/>
                    <a:p>
                      <a:r>
                        <a:rPr kumimoji="1" lang="ja-JP" altLang="en-US" sz="1200" dirty="0" smtClean="0">
                          <a:latin typeface="+mj-ea"/>
                          <a:ea typeface="+mj-ea"/>
                        </a:rPr>
                        <a:t>環境省</a:t>
                      </a:r>
                      <a:endParaRPr kumimoji="1" lang="en-US" altLang="ja-JP" sz="1200" dirty="0" smtClean="0">
                        <a:latin typeface="+mj-ea"/>
                        <a:ea typeface="+mj-ea"/>
                      </a:endParaRPr>
                    </a:p>
                    <a:p>
                      <a:r>
                        <a:rPr kumimoji="1" lang="ja-JP" altLang="en-US" sz="1200" dirty="0" smtClean="0">
                          <a:latin typeface="+mj-ea"/>
                          <a:ea typeface="+mj-ea"/>
                        </a:rPr>
                        <a:t>三重県</a:t>
                      </a:r>
                      <a:endParaRPr kumimoji="1" lang="en-US" altLang="ja-JP" sz="1200" dirty="0" smtClean="0">
                        <a:latin typeface="+mj-ea"/>
                        <a:ea typeface="+mj-ea"/>
                      </a:endParaRPr>
                    </a:p>
                    <a:p>
                      <a:r>
                        <a:rPr kumimoji="1" lang="ja-JP" altLang="en-US" sz="1200" dirty="0" smtClean="0">
                          <a:latin typeface="+mj-ea"/>
                          <a:ea typeface="+mj-ea"/>
                        </a:rPr>
                        <a:t>川崎市</a:t>
                      </a:r>
                      <a:endParaRPr kumimoji="1" lang="ja-JP" altLang="en-US" sz="1200" dirty="0">
                        <a:latin typeface="+mj-ea"/>
                        <a:ea typeface="+mj-ea"/>
                      </a:endParaRPr>
                    </a:p>
                  </a:txBody>
                  <a:tcPr anchor="ctr">
                    <a:lnL w="12700" cap="flat" cmpd="sng" algn="ctr">
                      <a:solidFill>
                        <a:schemeClr val="accent6">
                          <a:lumMod val="60000"/>
                          <a:lumOff val="40000"/>
                        </a:schemeClr>
                      </a:solidFill>
                      <a:prstDash val="sysDot"/>
                      <a:round/>
                      <a:headEnd type="none" w="med" len="med"/>
                      <a:tailEnd type="none" w="med" len="med"/>
                    </a:lnL>
                  </a:tcPr>
                </a:tc>
              </a:tr>
            </a:tbl>
          </a:graphicData>
        </a:graphic>
      </p:graphicFrame>
      <p:sp>
        <p:nvSpPr>
          <p:cNvPr id="3" name="スライド番号プレースホルダー 2"/>
          <p:cNvSpPr>
            <a:spLocks noGrp="1"/>
          </p:cNvSpPr>
          <p:nvPr>
            <p:ph type="sldNum" sz="quarter" idx="12"/>
          </p:nvPr>
        </p:nvSpPr>
        <p:spPr/>
        <p:txBody>
          <a:bodyPr/>
          <a:lstStyle/>
          <a:p>
            <a:fld id="{9B236F64-2D9E-466A-AF17-3595686591A9}" type="slidenum">
              <a:rPr kumimoji="1" lang="ja-JP" altLang="en-US" smtClean="0"/>
              <a:t>6</a:t>
            </a:fld>
            <a:endParaRPr kumimoji="1" lang="ja-JP" altLang="en-US"/>
          </a:p>
        </p:txBody>
      </p:sp>
    </p:spTree>
    <p:extLst>
      <p:ext uri="{BB962C8B-B14F-4D97-AF65-F5344CB8AC3E}">
        <p14:creationId xmlns:p14="http://schemas.microsoft.com/office/powerpoint/2010/main" val="407929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122684" y="1484784"/>
            <a:ext cx="8913812" cy="5112568"/>
          </a:xfrm>
          <a:prstGeom prst="bevel">
            <a:avLst>
              <a:gd name="adj" fmla="val 3550"/>
            </a:avLst>
          </a:prstGeom>
          <a:solidFill>
            <a:srgbClr val="CCFF99"/>
          </a:solidFill>
          <a:effectLst>
            <a:outerShdw blurRad="40000" dist="23000" dir="5400000" rotWithShape="0">
              <a:srgbClr val="000000">
                <a:alpha val="35000"/>
              </a:srgbClr>
            </a:outerShdw>
            <a:softEdge rad="63500"/>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21196" y="476672"/>
            <a:ext cx="8229600" cy="864096"/>
          </a:xfrm>
          <a:effectLst>
            <a:outerShdw blurRad="50800" dist="38100" dir="2700000" algn="tl" rotWithShape="0">
              <a:prstClr val="black">
                <a:alpha val="40000"/>
              </a:prstClr>
            </a:outerShdw>
          </a:effectLst>
          <a:scene3d>
            <a:camera prst="orthographicFront"/>
            <a:lightRig rig="threePt" dir="t"/>
          </a:scene3d>
          <a:sp3d>
            <a:bevelT prst="relaxedInset"/>
          </a:sp3d>
        </p:spPr>
        <p:txBody>
          <a:bodyPr>
            <a:normAutofit/>
          </a:bodyPr>
          <a:lstStyle/>
          <a:p>
            <a:r>
              <a:rPr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適応</a:t>
            </a:r>
            <a:r>
              <a:rPr lang="ja-JP" altLang="en-US" sz="3200" dirty="0" smtClean="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rPr>
              <a:t>策のポイント（情報収集結果）</a:t>
            </a:r>
            <a:endParaRPr kumimoji="1" lang="ja-JP" altLang="en-US" sz="3200" dirty="0">
              <a:ln>
                <a:solidFill>
                  <a:schemeClr val="tx1">
                    <a:lumMod val="95000"/>
                    <a:lumOff val="5000"/>
                  </a:schemeClr>
                </a:solidFill>
              </a:ln>
              <a:solidFill>
                <a:srgbClr val="FFC000"/>
              </a:solidFill>
              <a:latin typeface="HG創英角ﾎﾟｯﾌﾟ体" panose="040B0A09000000000000" pitchFamily="49" charset="-128"/>
              <a:ea typeface="HG創英角ﾎﾟｯﾌﾟ体" panose="040B0A09000000000000" pitchFamily="49" charset="-128"/>
            </a:endParaRPr>
          </a:p>
        </p:txBody>
      </p:sp>
      <p:sp>
        <p:nvSpPr>
          <p:cNvPr id="3" name="コンテンツ プレースホルダー 2"/>
          <p:cNvSpPr>
            <a:spLocks noGrp="1"/>
          </p:cNvSpPr>
          <p:nvPr>
            <p:ph idx="1"/>
          </p:nvPr>
        </p:nvSpPr>
        <p:spPr>
          <a:xfrm>
            <a:off x="457200" y="1700808"/>
            <a:ext cx="8229600" cy="4680520"/>
          </a:xfrm>
        </p:spPr>
        <p:txBody>
          <a:bodyPr>
            <a:normAutofit fontScale="92500" lnSpcReduction="10000"/>
          </a:bodyPr>
          <a:lstStyle/>
          <a:p>
            <a:pPr marL="514350" indent="-514350">
              <a:buFont typeface="+mj-ea"/>
              <a:buAutoNum type="circleNumDbPlain"/>
            </a:pPr>
            <a:r>
              <a:rPr lang="ja-JP" altLang="en-US" dirty="0" smtClean="0"/>
              <a:t> </a:t>
            </a:r>
            <a:r>
              <a:rPr lang="ja-JP" altLang="en-US" b="1" dirty="0" smtClean="0">
                <a:solidFill>
                  <a:srgbClr val="FF0000"/>
                </a:solidFill>
              </a:rPr>
              <a:t>緩和</a:t>
            </a:r>
            <a:r>
              <a:rPr lang="ja-JP" altLang="en-US" b="1" dirty="0">
                <a:solidFill>
                  <a:srgbClr val="FF0000"/>
                </a:solidFill>
              </a:rPr>
              <a:t>策が</a:t>
            </a:r>
            <a:r>
              <a:rPr lang="ja-JP" altLang="en-US" b="1" dirty="0" smtClean="0">
                <a:solidFill>
                  <a:srgbClr val="FF0000"/>
                </a:solidFill>
              </a:rPr>
              <a:t>最優先</a:t>
            </a:r>
            <a:r>
              <a:rPr lang="ja-JP" altLang="en-US" dirty="0" smtClean="0"/>
              <a:t>である。</a:t>
            </a:r>
            <a:endParaRPr lang="en-US" altLang="ja-JP" dirty="0" smtClean="0"/>
          </a:p>
          <a:p>
            <a:pPr marL="514350" indent="-514350">
              <a:buFont typeface="+mj-ea"/>
              <a:buAutoNum type="circleNumDbPlain"/>
            </a:pPr>
            <a:r>
              <a:rPr kumimoji="1" lang="ja-JP" altLang="en-US" dirty="0"/>
              <a:t>適応策</a:t>
            </a:r>
            <a:r>
              <a:rPr kumimoji="1" lang="ja-JP" altLang="en-US" dirty="0" smtClean="0"/>
              <a:t>と</a:t>
            </a:r>
            <a:r>
              <a:rPr kumimoji="1" lang="ja-JP" altLang="en-US" dirty="0"/>
              <a:t>緩和策</a:t>
            </a:r>
            <a:r>
              <a:rPr kumimoji="1" lang="ja-JP" altLang="en-US" dirty="0" smtClean="0"/>
              <a:t>は</a:t>
            </a:r>
            <a:r>
              <a:rPr kumimoji="1" lang="ja-JP" altLang="en-US" b="1" dirty="0" smtClean="0">
                <a:solidFill>
                  <a:srgbClr val="FF0000"/>
                </a:solidFill>
              </a:rPr>
              <a:t>取組対象の分野が異なり</a:t>
            </a:r>
            <a:r>
              <a:rPr kumimoji="1" lang="ja-JP" altLang="en-US" dirty="0" smtClean="0"/>
              <a:t>、</a:t>
            </a:r>
            <a:r>
              <a:rPr lang="ja-JP" altLang="en-US" dirty="0" smtClean="0"/>
              <a:t>適応策の</a:t>
            </a:r>
            <a:r>
              <a:rPr lang="ja-JP" altLang="en-US" b="1" dirty="0" smtClean="0">
                <a:solidFill>
                  <a:srgbClr val="FF0000"/>
                </a:solidFill>
              </a:rPr>
              <a:t>対象分野</a:t>
            </a:r>
            <a:r>
              <a:rPr lang="ja-JP" altLang="en-US" b="1" dirty="0">
                <a:solidFill>
                  <a:srgbClr val="FF0000"/>
                </a:solidFill>
              </a:rPr>
              <a:t>は</a:t>
            </a:r>
            <a:r>
              <a:rPr kumimoji="1" lang="ja-JP" altLang="en-US" b="1" dirty="0" smtClean="0">
                <a:solidFill>
                  <a:srgbClr val="FF0000"/>
                </a:solidFill>
              </a:rPr>
              <a:t>多岐にわたる</a:t>
            </a:r>
            <a:r>
              <a:rPr kumimoji="1" lang="ja-JP" altLang="en-US" dirty="0" smtClean="0"/>
              <a:t>。</a:t>
            </a:r>
            <a:endParaRPr lang="en-US" altLang="ja-JP" dirty="0" smtClean="0"/>
          </a:p>
          <a:p>
            <a:pPr marL="514350" indent="-514350">
              <a:buFont typeface="+mj-ea"/>
              <a:buAutoNum type="circleNumDbPlain"/>
            </a:pPr>
            <a:r>
              <a:rPr lang="ja-JP" altLang="en-US" dirty="0"/>
              <a:t>（</a:t>
            </a:r>
            <a:r>
              <a:rPr kumimoji="1" lang="ja-JP" altLang="en-US" dirty="0" smtClean="0"/>
              <a:t>気候変動の影響や）適応</a:t>
            </a:r>
            <a:r>
              <a:rPr kumimoji="1" lang="ja-JP" altLang="en-US" dirty="0"/>
              <a:t>策</a:t>
            </a:r>
            <a:r>
              <a:rPr kumimoji="1" lang="ja-JP" altLang="en-US" dirty="0" smtClean="0"/>
              <a:t>を考えることで、</a:t>
            </a:r>
            <a:r>
              <a:rPr kumimoji="1" lang="ja-JP" altLang="en-US" b="1" dirty="0" smtClean="0">
                <a:solidFill>
                  <a:srgbClr val="FF0000"/>
                </a:solidFill>
              </a:rPr>
              <a:t>緩和策のさらなる推進</a:t>
            </a:r>
            <a:r>
              <a:rPr kumimoji="1" lang="ja-JP" altLang="en-US" dirty="0" smtClean="0"/>
              <a:t>にもつながる。</a:t>
            </a:r>
            <a:endParaRPr kumimoji="1" lang="en-US" altLang="ja-JP" dirty="0" smtClean="0"/>
          </a:p>
          <a:p>
            <a:pPr marL="514350" indent="-514350">
              <a:buFont typeface="+mj-ea"/>
              <a:buAutoNum type="circleNumDbPlain"/>
            </a:pPr>
            <a:r>
              <a:rPr lang="ja-JP" altLang="en-US" dirty="0"/>
              <a:t>既</a:t>
            </a:r>
            <a:r>
              <a:rPr lang="ja-JP" altLang="en-US" dirty="0" smtClean="0"/>
              <a:t>に</a:t>
            </a:r>
            <a:r>
              <a:rPr lang="ja-JP" altLang="en-US" dirty="0"/>
              <a:t>実施して</a:t>
            </a:r>
            <a:r>
              <a:rPr lang="ja-JP" altLang="en-US" dirty="0" smtClean="0"/>
              <a:t>いる</a:t>
            </a:r>
            <a:r>
              <a:rPr lang="ja-JP" altLang="en-US" dirty="0"/>
              <a:t>適応</a:t>
            </a:r>
            <a:r>
              <a:rPr lang="ja-JP" altLang="en-US" dirty="0" smtClean="0"/>
              <a:t>策</a:t>
            </a:r>
            <a:r>
              <a:rPr lang="en-US" altLang="ja-JP" dirty="0"/>
              <a:t>(</a:t>
            </a:r>
            <a:r>
              <a:rPr lang="ja-JP" altLang="en-US" dirty="0" smtClean="0"/>
              <a:t>潜在的</a:t>
            </a:r>
            <a:r>
              <a:rPr lang="ja-JP" altLang="en-US" dirty="0"/>
              <a:t>適応</a:t>
            </a:r>
            <a:r>
              <a:rPr lang="ja-JP" altLang="en-US" dirty="0" smtClean="0"/>
              <a:t>策</a:t>
            </a:r>
            <a:r>
              <a:rPr lang="ja-JP" altLang="en-US" dirty="0"/>
              <a:t>）がある</a:t>
            </a:r>
            <a:r>
              <a:rPr lang="ja-JP" altLang="en-US" dirty="0" smtClean="0"/>
              <a:t>。</a:t>
            </a:r>
            <a:endParaRPr lang="en-US" altLang="ja-JP" dirty="0" smtClean="0"/>
          </a:p>
          <a:p>
            <a:pPr marL="514350" indent="-514350">
              <a:buFont typeface="+mj-ea"/>
              <a:buAutoNum type="circleNumDbPlain"/>
            </a:pPr>
            <a:r>
              <a:rPr lang="ja-JP" altLang="en-US" dirty="0" smtClean="0"/>
              <a:t>自治体</a:t>
            </a:r>
            <a:r>
              <a:rPr lang="ja-JP" altLang="en-US" dirty="0"/>
              <a:t>（</a:t>
            </a:r>
            <a:r>
              <a:rPr lang="ja-JP" altLang="en-US" dirty="0" smtClean="0"/>
              <a:t>地域）ごと</a:t>
            </a:r>
            <a:r>
              <a:rPr kumimoji="1" lang="ja-JP" altLang="en-US" dirty="0" smtClean="0"/>
              <a:t>に適応策の視点が違う。</a:t>
            </a:r>
            <a:endParaRPr kumimoji="1" lang="en-US" altLang="ja-JP" dirty="0" smtClean="0"/>
          </a:p>
          <a:p>
            <a:pPr marL="514350" indent="-514350">
              <a:buFont typeface="+mj-ea"/>
              <a:buAutoNum type="circleNumDbPlain"/>
            </a:pPr>
            <a:r>
              <a:rPr lang="ja-JP" altLang="en-US" dirty="0" smtClean="0"/>
              <a:t>適応策は自治体におけるリスクマネジメントである。</a:t>
            </a:r>
            <a:endParaRPr kumimoji="1" lang="ja-JP" altLang="en-US" dirty="0"/>
          </a:p>
        </p:txBody>
      </p:sp>
      <p:sp>
        <p:nvSpPr>
          <p:cNvPr id="5" name="スライド番号プレースホルダー 4"/>
          <p:cNvSpPr>
            <a:spLocks noGrp="1"/>
          </p:cNvSpPr>
          <p:nvPr>
            <p:ph type="sldNum" sz="quarter" idx="12"/>
          </p:nvPr>
        </p:nvSpPr>
        <p:spPr>
          <a:xfrm>
            <a:off x="6553200" y="6520259"/>
            <a:ext cx="2133600" cy="365125"/>
          </a:xfrm>
        </p:spPr>
        <p:txBody>
          <a:bodyPr/>
          <a:lstStyle/>
          <a:p>
            <a:fld id="{9B236F64-2D9E-466A-AF17-3595686591A9}" type="slidenum">
              <a:rPr kumimoji="1" lang="ja-JP" altLang="en-US" smtClean="0"/>
              <a:t>7</a:t>
            </a:fld>
            <a:endParaRPr kumimoji="1" lang="ja-JP" altLang="en-US"/>
          </a:p>
        </p:txBody>
      </p:sp>
    </p:spTree>
    <p:extLst>
      <p:ext uri="{BB962C8B-B14F-4D97-AF65-F5344CB8AC3E}">
        <p14:creationId xmlns:p14="http://schemas.microsoft.com/office/powerpoint/2010/main" val="3098747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173960" y="1484785"/>
            <a:ext cx="3698304" cy="1584176"/>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600" b="1" dirty="0" smtClean="0">
              <a:solidFill>
                <a:srgbClr val="FF0000"/>
              </a:solidFill>
            </a:endParaRPr>
          </a:p>
          <a:p>
            <a:r>
              <a:rPr kumimoji="1" lang="ja-JP" altLang="en-US" sz="1600" b="1" dirty="0" smtClean="0">
                <a:solidFill>
                  <a:srgbClr val="FF0000"/>
                </a:solidFill>
              </a:rPr>
              <a:t>「気候変動適応策検討ワーキンググループ」</a:t>
            </a:r>
            <a:r>
              <a:rPr kumimoji="1" lang="ja-JP" altLang="en-US" sz="1400" dirty="0" smtClean="0"/>
              <a:t>を新たに設置</a:t>
            </a:r>
            <a:endParaRPr lang="en-US" altLang="ja-JP" sz="1400" b="1" dirty="0" smtClean="0"/>
          </a:p>
          <a:p>
            <a:r>
              <a:rPr lang="ja-JP" altLang="en-US" sz="1400" dirty="0" smtClean="0"/>
              <a:t>（</a:t>
            </a:r>
            <a:r>
              <a:rPr kumimoji="1" lang="ja-JP" altLang="en-US" sz="1400" dirty="0" smtClean="0"/>
              <a:t>理由）</a:t>
            </a:r>
            <a:endParaRPr kumimoji="1" lang="en-US" altLang="ja-JP" sz="1400" dirty="0" smtClean="0"/>
          </a:p>
          <a:p>
            <a:r>
              <a:rPr kumimoji="1" lang="ja-JP" altLang="en-US" sz="1400" dirty="0" smtClean="0"/>
              <a:t>既存組織の関係所属と適応策を検討しようとする所属が大きく異なっていた。</a:t>
            </a:r>
            <a:endParaRPr kumimoji="1" lang="en-US" altLang="ja-JP" sz="1400" dirty="0" smtClean="0"/>
          </a:p>
        </p:txBody>
      </p:sp>
      <p:sp>
        <p:nvSpPr>
          <p:cNvPr id="2" name="タイトル 1"/>
          <p:cNvSpPr>
            <a:spLocks noGrp="1"/>
          </p:cNvSpPr>
          <p:nvPr>
            <p:ph type="title"/>
          </p:nvPr>
        </p:nvSpPr>
        <p:spPr/>
        <p:txBody>
          <a:bodyPr>
            <a:normAutofit/>
          </a:bodyPr>
          <a:lstStyle/>
          <a:p>
            <a:pPr algn="l"/>
            <a:r>
              <a:rPr kumimoji="1" lang="ja-JP" altLang="en-US" sz="3200" dirty="0" smtClean="0"/>
              <a:t>②庁内の組織体制を構築する</a:t>
            </a:r>
            <a:endParaRPr kumimoji="1" lang="ja-JP" altLang="en-US" sz="3200" dirty="0"/>
          </a:p>
        </p:txBody>
      </p:sp>
      <p:sp>
        <p:nvSpPr>
          <p:cNvPr id="4" name="角丸四角形 3"/>
          <p:cNvSpPr/>
          <p:nvPr/>
        </p:nvSpPr>
        <p:spPr>
          <a:xfrm>
            <a:off x="334646" y="1484784"/>
            <a:ext cx="3229242" cy="1584176"/>
          </a:xfrm>
          <a:prstGeom prst="roundRect">
            <a:avLst>
              <a:gd name="adj" fmla="val 0"/>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691680" y="2132856"/>
            <a:ext cx="576064" cy="461665"/>
          </a:xfrm>
          <a:prstGeom prst="rect">
            <a:avLst/>
          </a:prstGeom>
          <a:noFill/>
        </p:spPr>
        <p:txBody>
          <a:bodyPr wrap="square" rtlCol="0">
            <a:spAutoFit/>
          </a:bodyPr>
          <a:lstStyle/>
          <a:p>
            <a:r>
              <a:rPr kumimoji="1" lang="en-US" altLang="ja-JP" sz="2400" b="1" dirty="0" smtClean="0">
                <a:solidFill>
                  <a:srgbClr val="FF0000"/>
                </a:solidFill>
              </a:rPr>
              <a:t>or</a:t>
            </a:r>
            <a:endParaRPr kumimoji="1" lang="ja-JP" altLang="en-US" sz="2400" b="1" dirty="0">
              <a:solidFill>
                <a:srgbClr val="FF0000"/>
              </a:solidFill>
            </a:endParaRPr>
          </a:p>
        </p:txBody>
      </p:sp>
      <p:sp>
        <p:nvSpPr>
          <p:cNvPr id="8" name="右矢印 7"/>
          <p:cNvSpPr/>
          <p:nvPr/>
        </p:nvSpPr>
        <p:spPr>
          <a:xfrm>
            <a:off x="3779912" y="1844823"/>
            <a:ext cx="1152128" cy="936105"/>
          </a:xfrm>
          <a:prstGeom prst="rightArrow">
            <a:avLst>
              <a:gd name="adj1" fmla="val 63567"/>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滋賀県の場合</a:t>
            </a:r>
            <a:endParaRPr kumimoji="1" lang="ja-JP" altLang="en-US" sz="1400" dirty="0"/>
          </a:p>
        </p:txBody>
      </p:sp>
      <p:sp>
        <p:nvSpPr>
          <p:cNvPr id="9" name="角丸四角形 8"/>
          <p:cNvSpPr/>
          <p:nvPr/>
        </p:nvSpPr>
        <p:spPr>
          <a:xfrm>
            <a:off x="539552" y="1772815"/>
            <a:ext cx="2880320" cy="402432"/>
          </a:xfrm>
          <a:prstGeom prst="roundRect">
            <a:avLst>
              <a:gd name="adj" fmla="val 3084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t>温暖化関係の既存</a:t>
            </a:r>
            <a:r>
              <a:rPr lang="ja-JP" altLang="en-US" sz="1600" b="1" dirty="0" smtClean="0"/>
              <a:t>組織</a:t>
            </a:r>
            <a:endParaRPr lang="ja-JP" altLang="en-US" sz="1600" b="1" dirty="0"/>
          </a:p>
        </p:txBody>
      </p:sp>
      <p:sp>
        <p:nvSpPr>
          <p:cNvPr id="10" name="角丸四角形 9"/>
          <p:cNvSpPr/>
          <p:nvPr/>
        </p:nvSpPr>
        <p:spPr>
          <a:xfrm>
            <a:off x="557554" y="2564904"/>
            <a:ext cx="2844316" cy="389657"/>
          </a:xfrm>
          <a:prstGeom prst="roundRect">
            <a:avLst>
              <a:gd name="adj" fmla="val 3084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t>新たに別の組織を設置</a:t>
            </a:r>
          </a:p>
        </p:txBody>
      </p:sp>
      <p:sp>
        <p:nvSpPr>
          <p:cNvPr id="11" name="正方形/長方形 10"/>
          <p:cNvSpPr/>
          <p:nvPr/>
        </p:nvSpPr>
        <p:spPr>
          <a:xfrm>
            <a:off x="107504" y="1268759"/>
            <a:ext cx="2880320" cy="360041"/>
          </a:xfrm>
          <a:prstGeom prst="rect">
            <a:avLst/>
          </a:prstGeom>
          <a:solidFill>
            <a:srgbClr val="FFCC99"/>
          </a:solidFill>
        </p:spPr>
        <p:style>
          <a:lnRef idx="0">
            <a:schemeClr val="accent6"/>
          </a:lnRef>
          <a:fillRef idx="3">
            <a:schemeClr val="accent6"/>
          </a:fillRef>
          <a:effectRef idx="3">
            <a:schemeClr val="accent6"/>
          </a:effectRef>
          <a:fontRef idx="minor">
            <a:schemeClr val="lt1"/>
          </a:fontRef>
        </p:style>
        <p:txBody>
          <a:bodyPr tIns="36000" bIns="36000" rtlCol="0" anchor="t"/>
          <a:lstStyle/>
          <a:p>
            <a:pPr algn="ctr"/>
            <a:r>
              <a:rPr kumimoji="1" lang="ja-JP" altLang="en-US" dirty="0" smtClean="0">
                <a:solidFill>
                  <a:schemeClr val="tx1"/>
                </a:solidFill>
                <a:latin typeface="+mn-ea"/>
                <a:cs typeface="メイリオ" panose="020B0604030504040204" pitchFamily="50" charset="-128"/>
              </a:rPr>
              <a:t>庁内組織の設置について</a:t>
            </a:r>
            <a:endParaRPr kumimoji="1" lang="ja-JP" altLang="en-US" dirty="0">
              <a:solidFill>
                <a:schemeClr val="tx1"/>
              </a:solidFill>
              <a:latin typeface="+mn-ea"/>
              <a:cs typeface="メイリオ" panose="020B0604030504040204" pitchFamily="50" charset="-128"/>
            </a:endParaRPr>
          </a:p>
        </p:txBody>
      </p:sp>
      <p:sp>
        <p:nvSpPr>
          <p:cNvPr id="12" name="角丸四角形 11"/>
          <p:cNvSpPr/>
          <p:nvPr/>
        </p:nvSpPr>
        <p:spPr>
          <a:xfrm>
            <a:off x="4932040" y="1268759"/>
            <a:ext cx="2690192" cy="402431"/>
          </a:xfrm>
          <a:prstGeom prst="roundRect">
            <a:avLst>
              <a:gd name="adj" fmla="val 3084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新たに別の組織を</a:t>
            </a:r>
            <a:r>
              <a:rPr lang="ja-JP" altLang="en-US" b="1" dirty="0" smtClean="0"/>
              <a:t>設置</a:t>
            </a:r>
            <a:endParaRPr lang="ja-JP" altLang="en-US" b="1" dirty="0"/>
          </a:p>
        </p:txBody>
      </p:sp>
      <p:sp>
        <p:nvSpPr>
          <p:cNvPr id="14" name="角丸四角形 13"/>
          <p:cNvSpPr/>
          <p:nvPr/>
        </p:nvSpPr>
        <p:spPr>
          <a:xfrm>
            <a:off x="334647" y="3609019"/>
            <a:ext cx="6685625" cy="1188133"/>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組織の体制をどうするか</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どの所属</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に入ってもらうのか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組織の目的およびメンバーに入ってもらう理由をどう説明するか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コンテンツ プレースホルダー 2"/>
          <p:cNvSpPr txBox="1">
            <a:spLocks/>
          </p:cNvSpPr>
          <p:nvPr/>
        </p:nvSpPr>
        <p:spPr>
          <a:xfrm>
            <a:off x="334646" y="5406543"/>
            <a:ext cx="8125785" cy="1334825"/>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18000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a:lnSpc>
                <a:spcPct val="120000"/>
              </a:lnSpc>
            </a:pPr>
            <a:r>
              <a:rPr lang="ja-JP" altLang="en-US" sz="2400" dirty="0" smtClean="0"/>
              <a:t>国の意見具申の影響評価の分野項目等を見て、対象</a:t>
            </a:r>
            <a:r>
              <a:rPr lang="ja-JP" altLang="en-US" sz="2400" dirty="0"/>
              <a:t>所属を</a:t>
            </a:r>
            <a:r>
              <a:rPr lang="ja-JP" altLang="en-US" sz="2600" b="1" dirty="0">
                <a:solidFill>
                  <a:srgbClr val="FF0000"/>
                </a:solidFill>
              </a:rPr>
              <a:t>温暖化対策課で選定</a:t>
            </a:r>
            <a:endParaRPr lang="en-US" altLang="ja-JP" sz="2400" b="1" dirty="0">
              <a:solidFill>
                <a:srgbClr val="FF0000"/>
              </a:solidFill>
            </a:endParaRPr>
          </a:p>
          <a:p>
            <a:pPr>
              <a:lnSpc>
                <a:spcPct val="120000"/>
              </a:lnSpc>
            </a:pPr>
            <a:r>
              <a:rPr lang="ja-JP" altLang="en-US" sz="2600" b="1" dirty="0" smtClean="0">
                <a:solidFill>
                  <a:srgbClr val="FF0000"/>
                </a:solidFill>
              </a:rPr>
              <a:t>個別に検討ＷＧに入ってもらうことを依頼</a:t>
            </a:r>
            <a:r>
              <a:rPr lang="ja-JP" altLang="en-US" sz="2400" dirty="0" smtClean="0"/>
              <a:t>。併せて、適応</a:t>
            </a:r>
            <a:r>
              <a:rPr lang="ja-JP" altLang="en-US" sz="2400" dirty="0"/>
              <a:t>に</a:t>
            </a:r>
            <a:r>
              <a:rPr lang="ja-JP" altLang="en-US" sz="2400" dirty="0" smtClean="0"/>
              <a:t>関する情報提供および検討の必要性を説明</a:t>
            </a:r>
            <a:r>
              <a:rPr lang="ja-JP" altLang="en-US" sz="2000" dirty="0" smtClean="0"/>
              <a:t>（まず</a:t>
            </a:r>
            <a:r>
              <a:rPr lang="ja-JP" altLang="en-US" sz="2000" dirty="0"/>
              <a:t>は、一緒に</a:t>
            </a:r>
            <a:r>
              <a:rPr lang="ja-JP" altLang="en-US" sz="2000" dirty="0" smtClean="0"/>
              <a:t>適応に関する情報を共有し、勉強会を中心に実施することを説明）</a:t>
            </a:r>
            <a:endParaRPr lang="en-US" altLang="ja-JP" sz="2000" dirty="0"/>
          </a:p>
        </p:txBody>
      </p:sp>
      <p:sp>
        <p:nvSpPr>
          <p:cNvPr id="16" name="正方形/長方形 15"/>
          <p:cNvSpPr/>
          <p:nvPr/>
        </p:nvSpPr>
        <p:spPr>
          <a:xfrm>
            <a:off x="166371" y="3356992"/>
            <a:ext cx="1813341" cy="48924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000" dirty="0" smtClean="0"/>
              <a:t>【</a:t>
            </a:r>
            <a:r>
              <a:rPr kumimoji="1" lang="ja-JP" altLang="en-US" sz="2000" dirty="0" smtClean="0"/>
              <a:t>当初の課題</a:t>
            </a:r>
            <a:r>
              <a:rPr lang="en-US" altLang="ja-JP" sz="2000" dirty="0" smtClean="0"/>
              <a:t>】</a:t>
            </a:r>
            <a:endParaRPr kumimoji="1" lang="ja-JP" altLang="en-US" sz="2000" dirty="0"/>
          </a:p>
        </p:txBody>
      </p:sp>
      <p:sp>
        <p:nvSpPr>
          <p:cNvPr id="17" name="正方形/長方形 16"/>
          <p:cNvSpPr/>
          <p:nvPr/>
        </p:nvSpPr>
        <p:spPr>
          <a:xfrm>
            <a:off x="179512" y="5013176"/>
            <a:ext cx="3960440" cy="43204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000" dirty="0"/>
              <a:t>【</a:t>
            </a:r>
            <a:r>
              <a:rPr lang="ja-JP" altLang="en-US" sz="2000" dirty="0" smtClean="0"/>
              <a:t>課題解決</a:t>
            </a:r>
            <a:r>
              <a:rPr lang="ja-JP" altLang="en-US" sz="2000" dirty="0"/>
              <a:t>のために実施したこと</a:t>
            </a:r>
            <a:r>
              <a:rPr lang="en-US" altLang="ja-JP" sz="2000" dirty="0"/>
              <a:t>】</a:t>
            </a:r>
            <a:endParaRPr lang="ja-JP" altLang="en-US" sz="2000" dirty="0"/>
          </a:p>
        </p:txBody>
      </p:sp>
      <p:sp>
        <p:nvSpPr>
          <p:cNvPr id="3" name="角丸四角形吹き出し 2"/>
          <p:cNvSpPr/>
          <p:nvPr/>
        </p:nvSpPr>
        <p:spPr>
          <a:xfrm>
            <a:off x="7406208" y="4062264"/>
            <a:ext cx="1584176" cy="1166936"/>
          </a:xfrm>
          <a:prstGeom prst="wedgeRoundRectCallout">
            <a:avLst>
              <a:gd name="adj1" fmla="val -109174"/>
              <a:gd name="adj2" fmla="val 74471"/>
              <a:gd name="adj3" fmla="val 16667"/>
            </a:avLst>
          </a:prstGeom>
          <a:solidFill>
            <a:srgbClr val="FFCC99"/>
          </a:solidFill>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＜新たな課題＞</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他の課も入るべきだ！という意見も出てきた</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a:xfrm>
            <a:off x="6686872" y="6356350"/>
            <a:ext cx="2133600" cy="365125"/>
          </a:xfrm>
        </p:spPr>
        <p:txBody>
          <a:bodyPr/>
          <a:lstStyle/>
          <a:p>
            <a:fld id="{9B236F64-2D9E-466A-AF17-3595686591A9}" type="slidenum">
              <a:rPr kumimoji="1" lang="ja-JP" altLang="en-US" smtClean="0"/>
              <a:t>8</a:t>
            </a:fld>
            <a:endParaRPr kumimoji="1" lang="ja-JP" altLang="en-US" dirty="0"/>
          </a:p>
        </p:txBody>
      </p:sp>
    </p:spTree>
    <p:extLst>
      <p:ext uri="{BB962C8B-B14F-4D97-AF65-F5344CB8AC3E}">
        <p14:creationId xmlns:p14="http://schemas.microsoft.com/office/powerpoint/2010/main" val="507227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1052736"/>
            <a:ext cx="5885510" cy="1647552"/>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気候</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関する知識がなく、情報を得る手段もなかった。</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どんな気候に関する情報が、どれくらい詳細なデータまで入手できるのか不明であった。</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気象</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台とのつながりも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あまりなく、どのような手続きで気候情報を提供いただけるか分からなかった。</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57200" y="116632"/>
            <a:ext cx="8229600" cy="778098"/>
          </a:xfrm>
        </p:spPr>
        <p:txBody>
          <a:bodyPr>
            <a:normAutofit/>
          </a:bodyPr>
          <a:lstStyle/>
          <a:p>
            <a:pPr algn="l"/>
            <a:r>
              <a:rPr lang="ja-JP" altLang="en-US" sz="3200" dirty="0"/>
              <a:t>③</a:t>
            </a:r>
            <a:r>
              <a:rPr lang="ja-JP" altLang="en-US" sz="3200" dirty="0" smtClean="0"/>
              <a:t>現在</a:t>
            </a:r>
            <a:r>
              <a:rPr lang="ja-JP" altLang="en-US" sz="3200" dirty="0"/>
              <a:t>までの気候を知る</a:t>
            </a:r>
            <a:endParaRPr kumimoji="1" lang="ja-JP" altLang="en-US" sz="3200" dirty="0"/>
          </a:p>
        </p:txBody>
      </p:sp>
      <p:sp>
        <p:nvSpPr>
          <p:cNvPr id="3" name="コンテンツ プレースホルダー 2"/>
          <p:cNvSpPr>
            <a:spLocks noGrp="1"/>
          </p:cNvSpPr>
          <p:nvPr>
            <p:ph idx="1"/>
          </p:nvPr>
        </p:nvSpPr>
        <p:spPr>
          <a:xfrm>
            <a:off x="6372200" y="1052736"/>
            <a:ext cx="2520280" cy="1647552"/>
          </a:xfr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tIns="180000">
            <a:normAutofit lnSpcReduction="10000"/>
          </a:bodyPr>
          <a:lstStyle/>
          <a:p>
            <a:pPr marL="0" indent="0">
              <a:buNone/>
            </a:pPr>
            <a:r>
              <a:rPr lang="ja-JP" altLang="en-US"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気象庁</a:t>
            </a:r>
            <a:r>
              <a:rPr lang="ja-JP" altLang="en-US"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大阪管区気象台や彦根地方気象台から気候に関する情報を提供いただいた。</a:t>
            </a:r>
            <a:endParaRPr lang="en-US" altLang="ja-JP" sz="1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07504" y="836712"/>
            <a:ext cx="1728192" cy="432048"/>
          </a:xfrm>
          <a:prstGeom prst="rect">
            <a:avLst/>
          </a:prstGeom>
          <a:solidFill>
            <a:srgbClr val="CCFF99"/>
          </a:solidFill>
        </p:spPr>
        <p:style>
          <a:lnRef idx="0">
            <a:schemeClr val="accent3"/>
          </a:lnRef>
          <a:fillRef idx="3">
            <a:schemeClr val="accent3"/>
          </a:fillRef>
          <a:effectRef idx="3">
            <a:schemeClr val="accent3"/>
          </a:effectRef>
          <a:fontRef idx="minor">
            <a:schemeClr val="lt1"/>
          </a:fontRef>
        </p:style>
        <p:txBody>
          <a:bodyPr rtlCol="0" anchor="ctr"/>
          <a:lstStyle/>
          <a:p>
            <a:r>
              <a:rPr lang="en-US" altLang="ja-JP" sz="2000" dirty="0" smtClean="0">
                <a:solidFill>
                  <a:schemeClr val="tx1"/>
                </a:solidFill>
              </a:rPr>
              <a:t>【</a:t>
            </a:r>
            <a:r>
              <a:rPr kumimoji="1" lang="ja-JP" altLang="en-US" sz="2000" dirty="0" smtClean="0">
                <a:solidFill>
                  <a:schemeClr val="tx1"/>
                </a:solidFill>
              </a:rPr>
              <a:t>当初の課題</a:t>
            </a:r>
            <a:r>
              <a:rPr lang="en-US" altLang="ja-JP" sz="2000" dirty="0" smtClean="0">
                <a:solidFill>
                  <a:schemeClr val="tx1"/>
                </a:solidFill>
              </a:rPr>
              <a:t>】</a:t>
            </a:r>
            <a:endParaRPr kumimoji="1" lang="ja-JP" altLang="en-US" sz="2000" dirty="0">
              <a:solidFill>
                <a:schemeClr val="tx1"/>
              </a:solidFill>
            </a:endParaRPr>
          </a:p>
        </p:txBody>
      </p:sp>
      <p:sp>
        <p:nvSpPr>
          <p:cNvPr id="6" name="正方形/長方形 5"/>
          <p:cNvSpPr/>
          <p:nvPr/>
        </p:nvSpPr>
        <p:spPr>
          <a:xfrm>
            <a:off x="6137030" y="692696"/>
            <a:ext cx="2251394" cy="648072"/>
          </a:xfrm>
          <a:prstGeom prst="rect">
            <a:avLst/>
          </a:prstGeom>
          <a:solidFill>
            <a:srgbClr val="CCFF99"/>
          </a:solidFill>
        </p:spPr>
        <p:style>
          <a:lnRef idx="0">
            <a:schemeClr val="accent3"/>
          </a:lnRef>
          <a:fillRef idx="3">
            <a:schemeClr val="accent3"/>
          </a:fillRef>
          <a:effectRef idx="3">
            <a:schemeClr val="accent3"/>
          </a:effectRef>
          <a:fontRef idx="minor">
            <a:schemeClr val="lt1"/>
          </a:fontRef>
        </p:style>
        <p:txBody>
          <a:bodyPr rtlCol="0" anchor="ctr"/>
          <a:lstStyle/>
          <a:p>
            <a:r>
              <a:rPr lang="en-US" altLang="ja-JP" sz="1600" dirty="0">
                <a:solidFill>
                  <a:schemeClr val="tx1"/>
                </a:solidFill>
              </a:rPr>
              <a:t>【</a:t>
            </a:r>
            <a:r>
              <a:rPr lang="ja-JP" altLang="en-US" sz="1600" dirty="0" smtClean="0">
                <a:solidFill>
                  <a:schemeClr val="tx1"/>
                </a:solidFill>
              </a:rPr>
              <a:t>課題解決</a:t>
            </a:r>
            <a:r>
              <a:rPr lang="ja-JP" altLang="en-US" sz="1600" dirty="0">
                <a:solidFill>
                  <a:schemeClr val="tx1"/>
                </a:solidFill>
              </a:rPr>
              <a:t>のために実施したこと</a:t>
            </a:r>
            <a:r>
              <a:rPr lang="en-US" altLang="ja-JP" sz="1600" dirty="0">
                <a:solidFill>
                  <a:schemeClr val="tx1"/>
                </a:solidFill>
              </a:rPr>
              <a:t>】</a:t>
            </a:r>
          </a:p>
        </p:txBody>
      </p:sp>
      <p:sp>
        <p:nvSpPr>
          <p:cNvPr id="10" name="正方形/長方形 9"/>
          <p:cNvSpPr/>
          <p:nvPr/>
        </p:nvSpPr>
        <p:spPr>
          <a:xfrm>
            <a:off x="6917262" y="3453200"/>
            <a:ext cx="2154434" cy="1487968"/>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年降水量の変化</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各季節の</a:t>
            </a:r>
            <a:r>
              <a:rPr lang="ja-JP" altLang="en-US" sz="1400" dirty="0">
                <a:solidFill>
                  <a:schemeClr val="tx1"/>
                </a:solidFill>
                <a:latin typeface="HG丸ｺﾞｼｯｸM-PRO" panose="020F0600000000000000" pitchFamily="50" charset="-128"/>
                <a:ea typeface="HG丸ｺﾞｼｯｸM-PRO" panose="020F0600000000000000" pitchFamily="50" charset="-128"/>
              </a:rPr>
              <a:t>降水量の変化</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大雨の発生日数の変化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無降水日数の変化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年最深積雪の変化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年降雪量の</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変化　　等</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6917262" y="3140968"/>
            <a:ext cx="2119234" cy="3122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smtClean="0"/>
              <a:t>降水等に関する情報</a:t>
            </a:r>
            <a:endParaRPr kumimoji="1" lang="ja-JP" altLang="en-US" sz="1600" dirty="0"/>
          </a:p>
        </p:txBody>
      </p:sp>
      <p:sp>
        <p:nvSpPr>
          <p:cNvPr id="17" name="円/楕円 16"/>
          <p:cNvSpPr/>
          <p:nvPr/>
        </p:nvSpPr>
        <p:spPr>
          <a:xfrm>
            <a:off x="5387962" y="3645024"/>
            <a:ext cx="1848334" cy="432048"/>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t>どのような</a:t>
            </a:r>
            <a:r>
              <a:rPr kumimoji="1" lang="ja-JP" altLang="en-US" sz="1200" dirty="0" smtClean="0"/>
              <a:t>情報？</a:t>
            </a:r>
            <a:endParaRPr kumimoji="1" lang="ja-JP" altLang="en-US" sz="1200" dirty="0"/>
          </a:p>
        </p:txBody>
      </p:sp>
      <p:cxnSp>
        <p:nvCxnSpPr>
          <p:cNvPr id="14" name="曲線コネクタ 13"/>
          <p:cNvCxnSpPr>
            <a:stCxn id="3" idx="1"/>
            <a:endCxn id="9" idx="3"/>
          </p:cNvCxnSpPr>
          <p:nvPr/>
        </p:nvCxnSpPr>
        <p:spPr>
          <a:xfrm rot="10800000" flipV="1">
            <a:off x="5292080" y="1876512"/>
            <a:ext cx="1080120" cy="219451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3" y="3036049"/>
            <a:ext cx="2868855" cy="186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曲線コネクタ 39"/>
          <p:cNvCxnSpPr>
            <a:stCxn id="3" idx="2"/>
            <a:endCxn id="12" idx="0"/>
          </p:cNvCxnSpPr>
          <p:nvPr/>
        </p:nvCxnSpPr>
        <p:spPr>
          <a:xfrm rot="16200000" flipH="1">
            <a:off x="7584269" y="2748358"/>
            <a:ext cx="440680" cy="344539"/>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2915816" y="3068960"/>
            <a:ext cx="2376264" cy="2004124"/>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年平均気温の変化</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季節ごとの平均気温の変化</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年平均日最高気温の変化</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年平均日最低気温の変化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真夏日の変化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年間猛暑日日数の変化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年間熱帯夜日数の変化</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年間冬日日数の</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変化　　等</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2987823" y="2852936"/>
            <a:ext cx="2232249" cy="300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smtClean="0"/>
              <a:t>気温等に関する情報</a:t>
            </a:r>
            <a:endParaRPr kumimoji="1" lang="ja-JP" altLang="en-US" sz="16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329317"/>
            <a:ext cx="2034974" cy="148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089346"/>
            <a:ext cx="2388986" cy="167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5161047"/>
            <a:ext cx="2475731" cy="169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4" y="4941168"/>
            <a:ext cx="3040748" cy="18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fld id="{9B236F64-2D9E-466A-AF17-3595686591A9}" type="slidenum">
              <a:rPr kumimoji="1" lang="ja-JP" altLang="en-US" smtClean="0"/>
              <a:t>9</a:t>
            </a:fld>
            <a:endParaRPr kumimoji="1" lang="ja-JP" altLang="en-US"/>
          </a:p>
        </p:txBody>
      </p:sp>
    </p:spTree>
    <p:extLst>
      <p:ext uri="{BB962C8B-B14F-4D97-AF65-F5344CB8AC3E}">
        <p14:creationId xmlns:p14="http://schemas.microsoft.com/office/powerpoint/2010/main" val="2834149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1700</TotalTime>
  <Words>3117</Words>
  <Application>Microsoft Office PowerPoint</Application>
  <PresentationFormat>画面に合わせる (4:3)</PresentationFormat>
  <Paragraphs>380</Paragraphs>
  <Slides>21</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Acrobat Document</vt:lpstr>
      <vt:lpstr>滋賀県における適応への取組 ～「適応策」を検討するまでのステップ～</vt:lpstr>
      <vt:lpstr>PowerPoint プレゼンテーション</vt:lpstr>
      <vt:lpstr>PowerPoint プレゼンテーション</vt:lpstr>
      <vt:lpstr>PowerPoint プレゼンテーション</vt:lpstr>
      <vt:lpstr>①まず適応とは何かを知る</vt:lpstr>
      <vt:lpstr>平成26年度および27年度に実施した情報収集 （講演や説明会への出席等）</vt:lpstr>
      <vt:lpstr>適応策のポイント（情報収集結果）</vt:lpstr>
      <vt:lpstr>②庁内の組織体制を構築する</vt:lpstr>
      <vt:lpstr>③現在までの気候を知る</vt:lpstr>
      <vt:lpstr>④既にあった影響や対策を知る。</vt:lpstr>
      <vt:lpstr>庁内照会を実施した時のポイント</vt:lpstr>
      <vt:lpstr>⑤地域の状況を知る</vt:lpstr>
      <vt:lpstr>このような地域ごとに異なる特徴を把握し、「暴露」の違いを考慮する必要がある。</vt:lpstr>
      <vt:lpstr>⑥将来の気候を予測する。</vt:lpstr>
      <vt:lpstr>⑦予測した将来気候から地域への影響を評価する。 （現在作業中）</vt:lpstr>
      <vt:lpstr>⑧適応を検討する。 （今後実施）</vt:lpstr>
      <vt:lpstr>PowerPoint プレゼンテーション</vt:lpstr>
      <vt:lpstr>リスクベースの適応策 （滋賀県における流域治水の例）</vt:lpstr>
      <vt:lpstr>気候変動の地元学について（目的）</vt:lpstr>
      <vt:lpstr>気候変動の地元学(大津）の概要</vt:lpstr>
      <vt:lpstr>社会的・経済的要因について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dc:creator>
  <cp:lastModifiedBy>w</cp:lastModifiedBy>
  <cp:revision>127</cp:revision>
  <cp:lastPrinted>2016-02-22T02:59:35Z</cp:lastPrinted>
  <dcterms:created xsi:type="dcterms:W3CDTF">2016-02-02T02:27:34Z</dcterms:created>
  <dcterms:modified xsi:type="dcterms:W3CDTF">2016-02-22T04:08:35Z</dcterms:modified>
</cp:coreProperties>
</file>