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1068" r:id="rId6"/>
    <p:sldId id="650" r:id="rId7"/>
    <p:sldId id="1073" r:id="rId8"/>
    <p:sldId id="1096" r:id="rId9"/>
    <p:sldId id="1069" r:id="rId10"/>
    <p:sldId id="1097" r:id="rId11"/>
    <p:sldId id="1099" r:id="rId12"/>
    <p:sldId id="1072" r:id="rId13"/>
    <p:sldId id="1100" r:id="rId14"/>
    <p:sldId id="1085" r:id="rId15"/>
    <p:sldId id="1086" r:id="rId16"/>
    <p:sldId id="1084" r:id="rId17"/>
    <p:sldId id="1074" r:id="rId18"/>
    <p:sldId id="1104" r:id="rId19"/>
    <p:sldId id="1105" r:id="rId20"/>
    <p:sldId id="1109" r:id="rId21"/>
    <p:sldId id="1088" r:id="rId22"/>
    <p:sldId id="1075" r:id="rId23"/>
    <p:sldId id="1101" r:id="rId24"/>
    <p:sldId id="1083" r:id="rId25"/>
    <p:sldId id="1110" r:id="rId26"/>
    <p:sldId id="1087" r:id="rId27"/>
    <p:sldId id="1089" r:id="rId28"/>
    <p:sldId id="1092" r:id="rId29"/>
    <p:sldId id="1093" r:id="rId30"/>
    <p:sldId id="1094" r:id="rId31"/>
    <p:sldId id="1095" r:id="rId32"/>
    <p:sldId id="1102" r:id="rId33"/>
    <p:sldId id="1103" r:id="rId34"/>
    <p:sldId id="1108" r:id="rId35"/>
    <p:sldId id="1106" r:id="rId36"/>
    <p:sldId id="1107" r:id="rId37"/>
    <p:sldId id="1090" r:id="rId38"/>
    <p:sldId id="1091" r:id="rId39"/>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1pPr>
    <a:lvl2pPr marL="4572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2pPr>
    <a:lvl3pPr marL="9144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5pPr>
    <a:lvl6pPr marL="2286000" algn="l" defTabSz="914400" rtl="0" eaLnBrk="1" latinLnBrk="0" hangingPunct="1">
      <a:defRPr kumimoji="1" kern="1200">
        <a:solidFill>
          <a:schemeClr val="tx1"/>
        </a:solidFill>
        <a:latin typeface="游ゴシック" pitchFamily="50" charset="-128"/>
        <a:ea typeface="游ゴシック" pitchFamily="50" charset="-128"/>
        <a:cs typeface="+mn-cs"/>
      </a:defRPr>
    </a:lvl6pPr>
    <a:lvl7pPr marL="2743200" algn="l" defTabSz="914400" rtl="0" eaLnBrk="1" latinLnBrk="0" hangingPunct="1">
      <a:defRPr kumimoji="1" kern="1200">
        <a:solidFill>
          <a:schemeClr val="tx1"/>
        </a:solidFill>
        <a:latin typeface="游ゴシック" pitchFamily="50" charset="-128"/>
        <a:ea typeface="游ゴシック" pitchFamily="50" charset="-128"/>
        <a:cs typeface="+mn-cs"/>
      </a:defRPr>
    </a:lvl7pPr>
    <a:lvl8pPr marL="3200400" algn="l" defTabSz="914400" rtl="0" eaLnBrk="1" latinLnBrk="0" hangingPunct="1">
      <a:defRPr kumimoji="1" kern="1200">
        <a:solidFill>
          <a:schemeClr val="tx1"/>
        </a:solidFill>
        <a:latin typeface="游ゴシック" pitchFamily="50" charset="-128"/>
        <a:ea typeface="游ゴシック" pitchFamily="50" charset="-128"/>
        <a:cs typeface="+mn-cs"/>
      </a:defRPr>
    </a:lvl8pPr>
    <a:lvl9pPr marL="3657600" algn="l" defTabSz="914400" rtl="0" eaLnBrk="1" latinLnBrk="0" hangingPunct="1">
      <a:defRPr kumimoji="1" kern="1200">
        <a:solidFill>
          <a:schemeClr val="tx1"/>
        </a:solidFill>
        <a:latin typeface="游ゴシック" pitchFamily="50" charset="-128"/>
        <a:ea typeface="游ゴシック" pitchFamily="50" charset="-128"/>
        <a:cs typeface="+mn-cs"/>
      </a:defRPr>
    </a:lvl9pPr>
  </p:defaultTextStyle>
  <p:extLst>
    <p:ext uri="{EFAFB233-063F-42B5-8137-9DF3F51BA10A}">
      <p15:sldGuideLst xmlns:p15="http://schemas.microsoft.com/office/powerpoint/2012/main">
        <p15:guide id="1" orient="horz" pos="341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hiro" initials="T" lastIdx="4" clrIdx="0">
    <p:extLst>
      <p:ext uri="{19B8F6BF-5375-455C-9EA6-DF929625EA0E}">
        <p15:presenceInfo xmlns:p15="http://schemas.microsoft.com/office/powerpoint/2012/main" userId="Tomohiro" providerId="None"/>
      </p:ext>
    </p:extLst>
  </p:cmAuthor>
  <p:cmAuthor id="2" name="midori Kitahashi" initials="mK" lastIdx="1" clrIdx="1">
    <p:extLst>
      <p:ext uri="{19B8F6BF-5375-455C-9EA6-DF929625EA0E}">
        <p15:presenceInfo xmlns:p15="http://schemas.microsoft.com/office/powerpoint/2012/main" userId="6d42b9b2b96346da" providerId="Windows Live"/>
      </p:ext>
    </p:extLst>
  </p:cmAuthor>
  <p:cmAuthor id="3" name="watanabe manabu" initials="wm" lastIdx="1" clrIdx="2">
    <p:extLst>
      <p:ext uri="{19B8F6BF-5375-455C-9EA6-DF929625EA0E}">
        <p15:presenceInfo xmlns:p15="http://schemas.microsoft.com/office/powerpoint/2012/main" userId="7f41b7ae5734a2c9" providerId="Windows Live"/>
      </p:ext>
    </p:extLst>
  </p:cmAuthor>
  <p:cmAuthor id="4" name="砂川 淳" initials="砂川" lastIdx="1" clrIdx="3">
    <p:extLst>
      <p:ext uri="{19B8F6BF-5375-455C-9EA6-DF929625EA0E}">
        <p15:presenceInfo xmlns:p15="http://schemas.microsoft.com/office/powerpoint/2012/main" userId="S::sunagawa.jun@nies.go.jp::ac4516a7-dd57-46c5-82e0-a4a0ef8b70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00FF"/>
    <a:srgbClr val="FF9900"/>
    <a:srgbClr val="FF9933"/>
    <a:srgbClr val="FF6600"/>
    <a:srgbClr val="F2EC00"/>
    <a:srgbClr val="D1CC00"/>
    <a:srgbClr val="FFFF00"/>
    <a:srgbClr val="008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BE1C9-DEF6-4009-BD0E-8A245BCCE29B}" v="1" dt="2021-04-16T08:21:33.96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4" autoAdjust="0"/>
    <p:restoredTop sz="88056" autoAdjust="0"/>
  </p:normalViewPr>
  <p:slideViewPr>
    <p:cSldViewPr snapToGrid="0" showGuides="1">
      <p:cViewPr varScale="1">
        <p:scale>
          <a:sx n="68" d="100"/>
          <a:sy n="68" d="100"/>
        </p:scale>
        <p:origin x="782" y="53"/>
      </p:cViewPr>
      <p:guideLst>
        <p:guide orient="horz" pos="341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6" d="100"/>
          <a:sy n="116" d="100"/>
        </p:scale>
        <p:origin x="516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2919608" cy="494802"/>
          </a:xfrm>
          <a:prstGeom prst="rect">
            <a:avLst/>
          </a:prstGeom>
        </p:spPr>
        <p:txBody>
          <a:bodyPr vert="horz" lIns="94678" tIns="47343" rIns="94678" bIns="47343" rtlCol="0"/>
          <a:lstStyle>
            <a:lvl1pPr algn="l">
              <a:defRPr sz="1300"/>
            </a:lvl1pPr>
          </a:lstStyle>
          <a:p>
            <a:pPr>
              <a:defRPr/>
            </a:pPr>
            <a:endParaRPr lang="ja-JP" altLang="en-US"/>
          </a:p>
        </p:txBody>
      </p:sp>
      <p:sp>
        <p:nvSpPr>
          <p:cNvPr id="3" name="日付プレースホルダー 2"/>
          <p:cNvSpPr>
            <a:spLocks noGrp="1"/>
          </p:cNvSpPr>
          <p:nvPr>
            <p:ph type="dt" sz="quarter" idx="1"/>
          </p:nvPr>
        </p:nvSpPr>
        <p:spPr>
          <a:xfrm>
            <a:off x="3814612" y="-9936"/>
            <a:ext cx="2919606" cy="494802"/>
          </a:xfrm>
          <a:prstGeom prst="rect">
            <a:avLst/>
          </a:prstGeom>
        </p:spPr>
        <p:txBody>
          <a:bodyPr vert="horz" lIns="94678" tIns="47343" rIns="94678" bIns="47343" rtlCol="0"/>
          <a:lstStyle>
            <a:lvl1pPr algn="r">
              <a:defRPr sz="1300"/>
            </a:lvl1pPr>
          </a:lstStyle>
          <a:p>
            <a:pPr>
              <a:defRPr/>
            </a:pPr>
            <a:endParaRPr lang="ja-JP" altLang="en-US" dirty="0"/>
          </a:p>
        </p:txBody>
      </p:sp>
      <p:sp>
        <p:nvSpPr>
          <p:cNvPr id="4" name="フッター プレースホルダー 3"/>
          <p:cNvSpPr>
            <a:spLocks noGrp="1"/>
          </p:cNvSpPr>
          <p:nvPr>
            <p:ph type="ftr" sz="quarter" idx="2"/>
          </p:nvPr>
        </p:nvSpPr>
        <p:spPr>
          <a:xfrm>
            <a:off x="3" y="9371514"/>
            <a:ext cx="2919608" cy="494802"/>
          </a:xfrm>
          <a:prstGeom prst="rect">
            <a:avLst/>
          </a:prstGeom>
        </p:spPr>
        <p:txBody>
          <a:bodyPr vert="horz" lIns="94678" tIns="47343" rIns="94678" bIns="47343" rtlCol="0" anchor="b"/>
          <a:lstStyle>
            <a:lvl1pPr algn="l">
              <a:defRPr sz="1300"/>
            </a:lvl1pPr>
          </a:lstStyle>
          <a:p>
            <a:pPr>
              <a:defRPr/>
            </a:pPr>
            <a:endParaRPr lang="ja-JP" altLang="en-US"/>
          </a:p>
        </p:txBody>
      </p:sp>
      <p:sp>
        <p:nvSpPr>
          <p:cNvPr id="5" name="スライド番号プレースホルダー 4"/>
          <p:cNvSpPr>
            <a:spLocks noGrp="1"/>
          </p:cNvSpPr>
          <p:nvPr>
            <p:ph type="sldNum" sz="quarter" idx="3"/>
          </p:nvPr>
        </p:nvSpPr>
        <p:spPr>
          <a:xfrm>
            <a:off x="3814612" y="9371514"/>
            <a:ext cx="2919606" cy="494802"/>
          </a:xfrm>
          <a:prstGeom prst="rect">
            <a:avLst/>
          </a:prstGeom>
        </p:spPr>
        <p:txBody>
          <a:bodyPr vert="horz" wrap="square" lIns="94678" tIns="47343" rIns="94678" bIns="47343" numCol="1" anchor="b" anchorCtr="0" compatLnSpc="1">
            <a:prstTxWarp prst="textNoShape">
              <a:avLst/>
            </a:prstTxWarp>
          </a:bodyPr>
          <a:lstStyle>
            <a:lvl1pPr algn="r">
              <a:defRPr sz="1300"/>
            </a:lvl1pPr>
          </a:lstStyle>
          <a:p>
            <a:pPr>
              <a:defRPr/>
            </a:pPr>
            <a:fld id="{423D48DC-7C97-4FE2-8566-A06B9AA5AA8E}" type="slidenum">
              <a:rPr lang="ja-JP" altLang="en-US"/>
              <a:pPr>
                <a:defRPr/>
              </a:pPr>
              <a:t>‹#›</a:t>
            </a:fld>
            <a:endParaRPr lang="ja-JP" altLang="en-US"/>
          </a:p>
        </p:txBody>
      </p:sp>
    </p:spTree>
    <p:extLst>
      <p:ext uri="{BB962C8B-B14F-4D97-AF65-F5344CB8AC3E}">
        <p14:creationId xmlns:p14="http://schemas.microsoft.com/office/powerpoint/2010/main" val="357587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2919608" cy="494802"/>
          </a:xfrm>
          <a:prstGeom prst="rect">
            <a:avLst/>
          </a:prstGeom>
        </p:spPr>
        <p:txBody>
          <a:bodyPr vert="horz" lIns="94678" tIns="47343" rIns="94678" bIns="47343" rtlCol="0"/>
          <a:lstStyle>
            <a:lvl1pPr algn="l">
              <a:defRPr sz="1300"/>
            </a:lvl1pPr>
          </a:lstStyle>
          <a:p>
            <a:pPr>
              <a:defRPr/>
            </a:pPr>
            <a:endParaRPr lang="ja-JP" altLang="en-US"/>
          </a:p>
        </p:txBody>
      </p:sp>
      <p:sp>
        <p:nvSpPr>
          <p:cNvPr id="3" name="日付プレースホルダー 2"/>
          <p:cNvSpPr>
            <a:spLocks noGrp="1"/>
          </p:cNvSpPr>
          <p:nvPr>
            <p:ph type="dt" idx="1"/>
          </p:nvPr>
        </p:nvSpPr>
        <p:spPr>
          <a:xfrm>
            <a:off x="3814612" y="5"/>
            <a:ext cx="2919606" cy="494802"/>
          </a:xfrm>
          <a:prstGeom prst="rect">
            <a:avLst/>
          </a:prstGeom>
        </p:spPr>
        <p:txBody>
          <a:bodyPr vert="horz" lIns="94678" tIns="47343" rIns="94678" bIns="47343" rtlCol="0"/>
          <a:lstStyle>
            <a:lvl1pPr algn="r">
              <a:defRPr sz="1300"/>
            </a:lvl1pPr>
          </a:lstStyle>
          <a:p>
            <a:pPr>
              <a:defRPr/>
            </a:pPr>
            <a:fld id="{058346F2-D05C-4D89-B997-06DCC1F82D31}" type="datetimeFigureOut">
              <a:rPr lang="ja-JP" altLang="en-US"/>
              <a:pPr>
                <a:defRPr/>
              </a:pPr>
              <a:t>2021/5/25</a:t>
            </a:fld>
            <a:endParaRPr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4678" tIns="47343" rIns="94678" bIns="47343" rtlCol="0" anchor="ctr"/>
          <a:lstStyle/>
          <a:p>
            <a:pPr lvl="0"/>
            <a:endParaRPr lang="ja-JP" altLang="en-US" noProof="0"/>
          </a:p>
        </p:txBody>
      </p:sp>
      <p:sp>
        <p:nvSpPr>
          <p:cNvPr id="5" name="ノート プレースホルダー 4"/>
          <p:cNvSpPr>
            <a:spLocks noGrp="1"/>
          </p:cNvSpPr>
          <p:nvPr>
            <p:ph type="body" sz="quarter" idx="3"/>
          </p:nvPr>
        </p:nvSpPr>
        <p:spPr>
          <a:xfrm>
            <a:off x="674354" y="4747616"/>
            <a:ext cx="5388610" cy="3884832"/>
          </a:xfrm>
          <a:prstGeom prst="rect">
            <a:avLst/>
          </a:prstGeom>
        </p:spPr>
        <p:txBody>
          <a:bodyPr vert="horz" lIns="94678" tIns="47343" rIns="94678" bIns="4734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371514"/>
            <a:ext cx="2919608" cy="494802"/>
          </a:xfrm>
          <a:prstGeom prst="rect">
            <a:avLst/>
          </a:prstGeom>
        </p:spPr>
        <p:txBody>
          <a:bodyPr vert="horz" lIns="94678" tIns="47343" rIns="94678" bIns="47343" rtlCol="0" anchor="b"/>
          <a:lstStyle>
            <a:lvl1pPr algn="l">
              <a:defRPr sz="1300"/>
            </a:lvl1pPr>
          </a:lstStyle>
          <a:p>
            <a:pPr>
              <a:defRPr/>
            </a:pPr>
            <a:endParaRPr lang="ja-JP" altLang="en-US"/>
          </a:p>
        </p:txBody>
      </p:sp>
      <p:sp>
        <p:nvSpPr>
          <p:cNvPr id="7" name="スライド番号プレースホルダー 6"/>
          <p:cNvSpPr>
            <a:spLocks noGrp="1"/>
          </p:cNvSpPr>
          <p:nvPr>
            <p:ph type="sldNum" sz="quarter" idx="5"/>
          </p:nvPr>
        </p:nvSpPr>
        <p:spPr>
          <a:xfrm>
            <a:off x="3814612" y="9371514"/>
            <a:ext cx="2919606" cy="494802"/>
          </a:xfrm>
          <a:prstGeom prst="rect">
            <a:avLst/>
          </a:prstGeom>
        </p:spPr>
        <p:txBody>
          <a:bodyPr vert="horz" wrap="square" lIns="94678" tIns="47343" rIns="94678" bIns="47343" numCol="1" anchor="b" anchorCtr="0" compatLnSpc="1">
            <a:prstTxWarp prst="textNoShape">
              <a:avLst/>
            </a:prstTxWarp>
          </a:bodyPr>
          <a:lstStyle>
            <a:lvl1pPr algn="r">
              <a:defRPr sz="1300"/>
            </a:lvl1pPr>
          </a:lstStyle>
          <a:p>
            <a:pPr>
              <a:defRPr/>
            </a:pPr>
            <a:fld id="{CAA27877-D421-4269-B163-A35AB79424BB}" type="slidenum">
              <a:rPr lang="ja-JP" altLang="en-US"/>
              <a:pPr>
                <a:defRPr/>
              </a:pPr>
              <a:t>‹#›</a:t>
            </a:fld>
            <a:endParaRPr lang="ja-JP" altLang="en-US"/>
          </a:p>
        </p:txBody>
      </p:sp>
    </p:spTree>
    <p:extLst>
      <p:ext uri="{BB962C8B-B14F-4D97-AF65-F5344CB8AC3E}">
        <p14:creationId xmlns:p14="http://schemas.microsoft.com/office/powerpoint/2010/main" val="1460860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4900" y="477838"/>
            <a:ext cx="4613275" cy="3460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1</a:t>
            </a:fld>
            <a:endParaRPr kumimoji="1" lang="ja-JP" altLang="en-US"/>
          </a:p>
        </p:txBody>
      </p:sp>
    </p:spTree>
    <p:extLst>
      <p:ext uri="{BB962C8B-B14F-4D97-AF65-F5344CB8AC3E}">
        <p14:creationId xmlns:p14="http://schemas.microsoft.com/office/powerpoint/2010/main" val="115433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11</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74690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80412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13</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87487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14</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1641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15</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47594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16</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59933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17</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35771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18</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99566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19</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35435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20</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84165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14772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21</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366261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43423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23</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56125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24</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10669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25</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46675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26</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831074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27</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12608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28</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461323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29</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788662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30</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33101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4</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623448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31</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496747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740171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4900" y="477838"/>
            <a:ext cx="4613275" cy="3460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33</a:t>
            </a:fld>
            <a:endParaRPr kumimoji="1" lang="ja-JP" altLang="en-US"/>
          </a:p>
        </p:txBody>
      </p:sp>
    </p:spTree>
    <p:extLst>
      <p:ext uri="{BB962C8B-B14F-4D97-AF65-F5344CB8AC3E}">
        <p14:creationId xmlns:p14="http://schemas.microsoft.com/office/powerpoint/2010/main" val="1977373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34</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301477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35</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76009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95827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6</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43617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7</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5284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8</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13852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9</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54803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10</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400236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83CBE7D0-00A1-4C5E-87FE-81F99E07D3AA}"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BF44734-59C5-425D-914E-D1780D6988EF}" type="slidenum">
              <a:rPr lang="ja-JP" altLang="en-US"/>
              <a:pPr>
                <a:defRPr/>
              </a:pPr>
              <a:t>‹#›</a:t>
            </a:fld>
            <a:endParaRPr lang="ja-JP" altLang="en-US"/>
          </a:p>
        </p:txBody>
      </p:sp>
    </p:spTree>
    <p:extLst>
      <p:ext uri="{BB962C8B-B14F-4D97-AF65-F5344CB8AC3E}">
        <p14:creationId xmlns:p14="http://schemas.microsoft.com/office/powerpoint/2010/main" val="358347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C139DCD-DFC9-4B8A-A1FF-C0EFA65AB7DE}"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5E39A57-C66C-414E-8FF1-FB05AF9E77B6}" type="slidenum">
              <a:rPr lang="ja-JP" altLang="en-US"/>
              <a:pPr>
                <a:defRPr/>
              </a:pPr>
              <a:t>‹#›</a:t>
            </a:fld>
            <a:endParaRPr lang="ja-JP" altLang="en-US"/>
          </a:p>
        </p:txBody>
      </p:sp>
    </p:spTree>
    <p:extLst>
      <p:ext uri="{BB962C8B-B14F-4D97-AF65-F5344CB8AC3E}">
        <p14:creationId xmlns:p14="http://schemas.microsoft.com/office/powerpoint/2010/main" val="377713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AA823AC-B1FB-411D-90C4-6229F24B0FB0}"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A8CF24D-22EB-4594-98CC-C915C949395F}" type="slidenum">
              <a:rPr lang="ja-JP" altLang="en-US"/>
              <a:pPr>
                <a:defRPr/>
              </a:pPr>
              <a:t>‹#›</a:t>
            </a:fld>
            <a:endParaRPr lang="ja-JP" altLang="en-US"/>
          </a:p>
        </p:txBody>
      </p:sp>
    </p:spTree>
    <p:extLst>
      <p:ext uri="{BB962C8B-B14F-4D97-AF65-F5344CB8AC3E}">
        <p14:creationId xmlns:p14="http://schemas.microsoft.com/office/powerpoint/2010/main" val="281006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a:solidFill>
                  <a:srgbClr val="4FCEFF"/>
                </a:solidFill>
                <a:latin typeface="Calibri"/>
                <a:ea typeface="游ゴシック"/>
                <a:cs typeface="Calibri"/>
              </a:rPr>
              <a:t>CLIMATE CHANGE ADAPTATION PLATFORM</a:t>
            </a:r>
            <a:endParaRPr kumimoji="0" lang="ja-JP"/>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a:t>マスター テキストの書式設定</a:t>
            </a:r>
          </a:p>
        </p:txBody>
      </p:sp>
      <p:sp>
        <p:nvSpPr>
          <p:cNvPr id="13" name="テキスト プレースホルダー 13"/>
          <p:cNvSpPr>
            <a:spLocks noGrp="1"/>
          </p:cNvSpPr>
          <p:nvPr>
            <p:ph type="body" sz="quarter" idx="15"/>
          </p:nvPr>
        </p:nvSpPr>
        <p:spPr>
          <a:xfrm>
            <a:off x="0" y="7035800"/>
            <a:ext cx="9144000" cy="749300"/>
          </a:xfrm>
        </p:spPr>
        <p:txBody>
          <a:bodyPr anchor="ctr">
            <a:normAutofit/>
          </a:bodyPr>
          <a:lstStyle>
            <a:lvl1pPr marL="0" indent="0">
              <a:lnSpc>
                <a:spcPct val="100000"/>
              </a:lnSpc>
              <a:spcBef>
                <a:spcPts val="0"/>
              </a:spcBef>
              <a:buFontTx/>
              <a:buNone/>
              <a:defRPr sz="1200">
                <a:solidFill>
                  <a:schemeClr val="tx1"/>
                </a:solidFill>
              </a:defRPr>
            </a:lvl1pPr>
          </a:lstStyle>
          <a:p>
            <a:pPr lvl="0"/>
            <a:r>
              <a:rPr kumimoji="1" lang="ja-JP" altLang="en-US"/>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a:t>マスター テキストの書式設定</a:t>
            </a:r>
          </a:p>
        </p:txBody>
      </p:sp>
    </p:spTree>
    <p:extLst>
      <p:ext uri="{BB962C8B-B14F-4D97-AF65-F5344CB8AC3E}">
        <p14:creationId xmlns:p14="http://schemas.microsoft.com/office/powerpoint/2010/main" val="342468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07BF5A4-A977-472A-AC0B-473BC41B185B}"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BA4EBDB-8228-4D51-94EF-3A2BAF465B4B}" type="slidenum">
              <a:rPr lang="ja-JP" altLang="en-US"/>
              <a:pPr>
                <a:defRPr/>
              </a:pPr>
              <a:t>‹#›</a:t>
            </a:fld>
            <a:endParaRPr lang="ja-JP" altLang="en-US"/>
          </a:p>
        </p:txBody>
      </p:sp>
    </p:spTree>
    <p:extLst>
      <p:ext uri="{BB962C8B-B14F-4D97-AF65-F5344CB8AC3E}">
        <p14:creationId xmlns:p14="http://schemas.microsoft.com/office/powerpoint/2010/main" val="344643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66B4CE2-046B-4878-A43D-C5B74571150D}"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167353C-C308-44E6-8E9A-BDF65D8EE0EA}" type="slidenum">
              <a:rPr lang="ja-JP" altLang="en-US"/>
              <a:pPr>
                <a:defRPr/>
              </a:pPr>
              <a:t>‹#›</a:t>
            </a:fld>
            <a:endParaRPr lang="ja-JP" altLang="en-US"/>
          </a:p>
        </p:txBody>
      </p:sp>
    </p:spTree>
    <p:extLst>
      <p:ext uri="{BB962C8B-B14F-4D97-AF65-F5344CB8AC3E}">
        <p14:creationId xmlns:p14="http://schemas.microsoft.com/office/powerpoint/2010/main" val="22096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46E29786-11B3-46D1-97FC-3A32D04DF2D8}" type="datetimeFigureOut">
              <a:rPr lang="ja-JP" altLang="en-US" smtClean="0"/>
              <a:pPr>
                <a:defRPr/>
              </a:pPr>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B6423D8-6FA5-4A91-87ED-F55703C9AD7D}" type="slidenum">
              <a:rPr lang="ja-JP" altLang="en-US"/>
              <a:pPr>
                <a:defRPr/>
              </a:pPr>
              <a:t>‹#›</a:t>
            </a:fld>
            <a:endParaRPr lang="ja-JP" altLang="en-US"/>
          </a:p>
        </p:txBody>
      </p:sp>
    </p:spTree>
    <p:extLst>
      <p:ext uri="{BB962C8B-B14F-4D97-AF65-F5344CB8AC3E}">
        <p14:creationId xmlns:p14="http://schemas.microsoft.com/office/powerpoint/2010/main" val="225937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851BC5C-FACD-4B64-A351-2F4DECA1B4E4}" type="datetimeFigureOut">
              <a:rPr lang="ja-JP" altLang="en-US" smtClean="0"/>
              <a:pPr>
                <a:defRPr/>
              </a:pPr>
              <a:t>2021/5/25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5454528D-3C18-411C-9842-1AA321B671DD}" type="slidenum">
              <a:rPr lang="ja-JP" altLang="en-US"/>
              <a:pPr>
                <a:defRPr/>
              </a:pPr>
              <a:t>‹#›</a:t>
            </a:fld>
            <a:endParaRPr lang="ja-JP" altLang="en-US"/>
          </a:p>
        </p:txBody>
      </p:sp>
    </p:spTree>
    <p:extLst>
      <p:ext uri="{BB962C8B-B14F-4D97-AF65-F5344CB8AC3E}">
        <p14:creationId xmlns:p14="http://schemas.microsoft.com/office/powerpoint/2010/main" val="28002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F99FD18B-D33F-4AFA-8AD6-3E55478AC140}" type="datetimeFigureOut">
              <a:rPr lang="ja-JP" altLang="en-US" smtClean="0"/>
              <a:pPr>
                <a:defRPr/>
              </a:pPr>
              <a:t>2021/5/25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A337011-DD8A-46D6-BC9D-386592A20CB2}" type="slidenum">
              <a:rPr lang="ja-JP" altLang="en-US"/>
              <a:pPr>
                <a:defRPr/>
              </a:pPr>
              <a:t>‹#›</a:t>
            </a:fld>
            <a:endParaRPr lang="ja-JP" altLang="en-US"/>
          </a:p>
        </p:txBody>
      </p:sp>
    </p:spTree>
    <p:extLst>
      <p:ext uri="{BB962C8B-B14F-4D97-AF65-F5344CB8AC3E}">
        <p14:creationId xmlns:p14="http://schemas.microsoft.com/office/powerpoint/2010/main" val="349075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44695F6-1734-426E-9489-940878727F5E}" type="datetimeFigureOut">
              <a:rPr lang="ja-JP" altLang="en-US" smtClean="0"/>
              <a:pPr>
                <a:defRPr/>
              </a:pPr>
              <a:t>2021/5/25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2D163E3-0D4D-4A25-877F-908621D1C94D}" type="slidenum">
              <a:rPr lang="ja-JP" altLang="en-US"/>
              <a:pPr>
                <a:defRPr/>
              </a:pPr>
              <a:t>‹#›</a:t>
            </a:fld>
            <a:endParaRPr lang="ja-JP" altLang="en-US"/>
          </a:p>
        </p:txBody>
      </p:sp>
    </p:spTree>
    <p:extLst>
      <p:ext uri="{BB962C8B-B14F-4D97-AF65-F5344CB8AC3E}">
        <p14:creationId xmlns:p14="http://schemas.microsoft.com/office/powerpoint/2010/main" val="136536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90DC070-FCED-4EA3-9EBB-609A83C6F898}" type="datetimeFigureOut">
              <a:rPr lang="ja-JP" altLang="en-US" smtClean="0"/>
              <a:pPr>
                <a:defRPr/>
              </a:pPr>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E7C305D-3B9F-4C4A-8E71-F2ADEC62F095}" type="slidenum">
              <a:rPr lang="ja-JP" altLang="en-US"/>
              <a:pPr>
                <a:defRPr/>
              </a:pPr>
              <a:t>‹#›</a:t>
            </a:fld>
            <a:endParaRPr lang="ja-JP" altLang="en-US"/>
          </a:p>
        </p:txBody>
      </p:sp>
    </p:spTree>
    <p:extLst>
      <p:ext uri="{BB962C8B-B14F-4D97-AF65-F5344CB8AC3E}">
        <p14:creationId xmlns:p14="http://schemas.microsoft.com/office/powerpoint/2010/main" val="30966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7E0C5FE-6BD3-4950-91FB-F1E5ED644BA6}" type="datetimeFigureOut">
              <a:rPr lang="ja-JP" altLang="en-US" smtClean="0"/>
              <a:pPr>
                <a:defRPr/>
              </a:pPr>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220B42E-0368-4345-9EAD-29A0FB857BD1}" type="slidenum">
              <a:rPr lang="ja-JP" altLang="en-US"/>
              <a:pPr>
                <a:defRPr/>
              </a:pPr>
              <a:t>‹#›</a:t>
            </a:fld>
            <a:endParaRPr lang="ja-JP" altLang="en-US"/>
          </a:p>
        </p:txBody>
      </p:sp>
    </p:spTree>
    <p:extLst>
      <p:ext uri="{BB962C8B-B14F-4D97-AF65-F5344CB8AC3E}">
        <p14:creationId xmlns:p14="http://schemas.microsoft.com/office/powerpoint/2010/main" val="395860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fld id="{3E7DEBFD-2ADA-4CE9-9B27-D58145345866}" type="datetimeFigureOut">
              <a:rPr lang="ja-JP" altLang="en-US" smtClean="0"/>
              <a:pPr>
                <a:defRPr/>
              </a:pPr>
              <a:t>2021/5/25</a:t>
            </a:fld>
            <a:endParaRPr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F42C5CA-8C8A-4087-8E08-C83691B1F73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a-plat.nies.go.jp/webgis/index.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A061B4-9F3B-4F8B-B57D-C1ADD802356C}"/>
              </a:ext>
            </a:extLst>
          </p:cNvPr>
          <p:cNvSpPr>
            <a:spLocks noGrp="1"/>
          </p:cNvSpPr>
          <p:nvPr>
            <p:ph type="ctrTitle"/>
          </p:nvPr>
        </p:nvSpPr>
        <p:spPr>
          <a:xfrm>
            <a:off x="455512" y="2156504"/>
            <a:ext cx="8232987" cy="2544993"/>
          </a:xfrm>
        </p:spPr>
        <p:txBody>
          <a:bodyPr anchor="ctr">
            <a:noAutofit/>
          </a:bodyPr>
          <a:lstStyle/>
          <a:p>
            <a:pPr>
              <a:lnSpc>
                <a:spcPts val="4500"/>
              </a:lnSpc>
              <a:spcBef>
                <a:spcPts val="0"/>
              </a:spcBef>
            </a:pPr>
            <a:r>
              <a:rPr lang="ja-JP" altLang="en-US" sz="3200" b="1" dirty="0">
                <a:solidFill>
                  <a:srgbClr val="0070C0"/>
                </a:solidFill>
                <a:latin typeface="UD デジタル 教科書体 NK-B" panose="02020700000000000000" pitchFamily="18" charset="-128"/>
                <a:ea typeface="UD デジタル 教科書体 NK-B" panose="02020700000000000000" pitchFamily="18" charset="-128"/>
              </a:rPr>
              <a:t>気候変動への適応　</a:t>
            </a:r>
            <a:r>
              <a:rPr lang="en-US" altLang="ja-JP" sz="3200" b="1" dirty="0">
                <a:solidFill>
                  <a:srgbClr val="0070C0"/>
                </a:solidFill>
                <a:latin typeface="UD デジタル 教科書体 NK-B" panose="02020700000000000000" pitchFamily="18" charset="-128"/>
                <a:ea typeface="UD デジタル 教科書体 NK-B" panose="02020700000000000000" pitchFamily="18" charset="-128"/>
              </a:rPr>
              <a:t>e-</a:t>
            </a:r>
            <a:r>
              <a:rPr lang="ja-JP" altLang="en-US" sz="3200" b="1" dirty="0">
                <a:solidFill>
                  <a:srgbClr val="0070C0"/>
                </a:solidFill>
                <a:latin typeface="UD デジタル 教科書体 NK-B" panose="02020700000000000000" pitchFamily="18" charset="-128"/>
                <a:ea typeface="UD デジタル 教科書体 NK-B" panose="02020700000000000000" pitchFamily="18" charset="-128"/>
              </a:rPr>
              <a:t>ラーニング教材</a:t>
            </a:r>
            <a:br>
              <a:rPr lang="en-US" altLang="ja-JP" sz="3200" b="1" dirty="0">
                <a:solidFill>
                  <a:srgbClr val="0070C0"/>
                </a:solidFill>
                <a:latin typeface="UD デジタル 教科書体 NK-B" panose="02020700000000000000" pitchFamily="18" charset="-128"/>
                <a:ea typeface="UD デジタル 教科書体 NK-B" panose="02020700000000000000" pitchFamily="18" charset="-128"/>
              </a:rPr>
            </a:br>
            <a:r>
              <a:rPr lang="en-US" altLang="ja-JP" sz="3200" b="1"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2800" b="1" dirty="0">
                <a:solidFill>
                  <a:srgbClr val="0070C0"/>
                </a:solidFill>
                <a:latin typeface="UD デジタル 教科書体 NK-B" panose="02020700000000000000" pitchFamily="18" charset="-128"/>
                <a:ea typeface="UD デジタル 教科書体 NK-B" panose="02020700000000000000" pitchFamily="18" charset="-128"/>
              </a:rPr>
              <a:t>高校生向け</a:t>
            </a:r>
            <a:r>
              <a:rPr lang="en-US" altLang="ja-JP" sz="2800" b="1" dirty="0">
                <a:solidFill>
                  <a:srgbClr val="0070C0"/>
                </a:solidFill>
                <a:latin typeface="UD デジタル 教科書体 NK-B" panose="02020700000000000000" pitchFamily="18" charset="-128"/>
                <a:ea typeface="UD デジタル 教科書体 NK-B" panose="02020700000000000000" pitchFamily="18" charset="-128"/>
              </a:rPr>
              <a:t>】</a:t>
            </a:r>
            <a:endParaRPr lang="ja-JP" altLang="en-US" sz="2800" b="1" dirty="0">
              <a:solidFill>
                <a:srgbClr val="0070C0"/>
              </a:solidFill>
              <a:latin typeface="UD デジタル 教科書体 NK-B" panose="02020700000000000000" pitchFamily="18" charset="-128"/>
              <a:ea typeface="UD デジタル 教科書体 NK-B" panose="02020700000000000000" pitchFamily="18" charset="-128"/>
            </a:endParaRPr>
          </a:p>
        </p:txBody>
      </p:sp>
      <p:pic>
        <p:nvPicPr>
          <p:cNvPr id="3" name="Picture 2" descr="気候変動適応情報プラットフォーム（A-PLAT）">
            <a:extLst>
              <a:ext uri="{FF2B5EF4-FFF2-40B4-BE49-F238E27FC236}">
                <a16:creationId xmlns:a16="http://schemas.microsoft.com/office/drawing/2014/main" id="{E618DAF1-2EC5-4FE4-856D-4560198942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941" y="5432778"/>
            <a:ext cx="3660119" cy="63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509598"/>
            <a:ext cx="9144000" cy="1282626"/>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地球温暖化が進まないよう温室効果ガスの</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排出量を減らしていく（②）とともに、気温が上昇しても安全に生活できるように影響に備える（③）ことが必要です。</a:t>
            </a:r>
            <a:endParaRPr kumimoji="1"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10</a:t>
            </a:fld>
            <a:endParaRPr kumimoji="1" lang="ja-JP" altLang="en-US"/>
          </a:p>
        </p:txBody>
      </p:sp>
      <p:sp>
        <p:nvSpPr>
          <p:cNvPr id="11" name="テキスト ボックス 10">
            <a:extLst>
              <a:ext uri="{FF2B5EF4-FFF2-40B4-BE49-F238E27FC236}">
                <a16:creationId xmlns:a16="http://schemas.microsoft.com/office/drawing/2014/main" id="{DDE1C816-D9F1-4401-B182-D594A9BB03C0}"/>
              </a:ext>
            </a:extLst>
          </p:cNvPr>
          <p:cNvSpPr txBox="1">
            <a:spLocks noChangeArrowheads="1"/>
          </p:cNvSpPr>
          <p:nvPr/>
        </p:nvSpPr>
        <p:spPr bwMode="auto">
          <a:xfrm>
            <a:off x="107858" y="5676449"/>
            <a:ext cx="8942832" cy="1077218"/>
          </a:xfrm>
          <a:prstGeom prst="rect">
            <a:avLst/>
          </a:prstGeom>
          <a:noFill/>
          <a:ln w="9525">
            <a:noFill/>
            <a:miter lim="800000"/>
            <a:headEnd/>
            <a:tailEnd/>
          </a:ln>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温室効果ガスの排出を抑制することを緩和、</a:t>
            </a:r>
            <a:endParaRPr lang="en-US" altLang="ja-JP" sz="3200" dirty="0">
              <a:latin typeface="UD デジタル 教科書体 NK-R" panose="02020400000000000000" pitchFamily="18" charset="-128"/>
              <a:ea typeface="UD デジタル 教科書体 NK-R" panose="02020400000000000000" pitchFamily="18" charset="-128"/>
            </a:endParaRPr>
          </a:p>
          <a:p>
            <a:r>
              <a:rPr lang="ja-JP" altLang="en-US" sz="3200" dirty="0">
                <a:latin typeface="UD デジタル 教科書体 NK-R" panose="02020400000000000000" pitchFamily="18" charset="-128"/>
                <a:ea typeface="UD デジタル 教科書体 NK-R" panose="02020400000000000000" pitchFamily="18" charset="-128"/>
              </a:rPr>
              <a:t>影響に備えることを適応といいます。</a:t>
            </a:r>
            <a:endParaRPr kumimoji="1" lang="en-US" altLang="ja-JP" sz="3200" dirty="0">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C3BDD07D-9B87-438B-9D24-8C05A81F18FB}"/>
              </a:ext>
            </a:extLst>
          </p:cNvPr>
          <p:cNvGrpSpPr/>
          <p:nvPr/>
        </p:nvGrpSpPr>
        <p:grpSpPr>
          <a:xfrm>
            <a:off x="1228971" y="2255645"/>
            <a:ext cx="2431276" cy="2874713"/>
            <a:chOff x="1287254" y="2929632"/>
            <a:chExt cx="2728474" cy="3070719"/>
          </a:xfrm>
        </p:grpSpPr>
        <p:pic>
          <p:nvPicPr>
            <p:cNvPr id="10" name="図 9">
              <a:extLst>
                <a:ext uri="{FF2B5EF4-FFF2-40B4-BE49-F238E27FC236}">
                  <a16:creationId xmlns:a16="http://schemas.microsoft.com/office/drawing/2014/main" id="{B6B417C4-C62E-476E-8F5B-389DDC99EB1B}"/>
                </a:ext>
              </a:extLst>
            </p:cNvPr>
            <p:cNvPicPr>
              <a:picLocks noChangeAspect="1"/>
            </p:cNvPicPr>
            <p:nvPr/>
          </p:nvPicPr>
          <p:blipFill>
            <a:blip r:embed="rId3"/>
            <a:stretch>
              <a:fillRect/>
            </a:stretch>
          </p:blipFill>
          <p:spPr>
            <a:xfrm>
              <a:off x="1287254" y="2929632"/>
              <a:ext cx="2728474" cy="470427"/>
            </a:xfrm>
            <a:prstGeom prst="rect">
              <a:avLst/>
            </a:prstGeom>
          </p:spPr>
        </p:pic>
        <p:grpSp>
          <p:nvGrpSpPr>
            <p:cNvPr id="12" name="グループ化 11">
              <a:extLst>
                <a:ext uri="{FF2B5EF4-FFF2-40B4-BE49-F238E27FC236}">
                  <a16:creationId xmlns:a16="http://schemas.microsoft.com/office/drawing/2014/main" id="{07CE5419-FDEA-4B65-ACB6-E4920622BFCE}"/>
                </a:ext>
              </a:extLst>
            </p:cNvPr>
            <p:cNvGrpSpPr/>
            <p:nvPr/>
          </p:nvGrpSpPr>
          <p:grpSpPr>
            <a:xfrm>
              <a:off x="1366751" y="3451761"/>
              <a:ext cx="2569480" cy="2548590"/>
              <a:chOff x="1614798" y="3451761"/>
              <a:chExt cx="2569480" cy="2548590"/>
            </a:xfrm>
          </p:grpSpPr>
          <p:pic>
            <p:nvPicPr>
              <p:cNvPr id="13" name="図 12">
                <a:extLst>
                  <a:ext uri="{FF2B5EF4-FFF2-40B4-BE49-F238E27FC236}">
                    <a16:creationId xmlns:a16="http://schemas.microsoft.com/office/drawing/2014/main" id="{72DE5DF6-FEF7-419B-9297-70858BAD11AD}"/>
                  </a:ext>
                </a:extLst>
              </p:cNvPr>
              <p:cNvPicPr>
                <a:picLocks noChangeAspect="1"/>
              </p:cNvPicPr>
              <p:nvPr/>
            </p:nvPicPr>
            <p:blipFill>
              <a:blip r:embed="rId4"/>
              <a:stretch>
                <a:fillRect/>
              </a:stretch>
            </p:blipFill>
            <p:spPr>
              <a:xfrm>
                <a:off x="1614798" y="3451761"/>
                <a:ext cx="2569480" cy="2548590"/>
              </a:xfrm>
              <a:prstGeom prst="rect">
                <a:avLst/>
              </a:prstGeom>
            </p:spPr>
          </p:pic>
          <p:sp>
            <p:nvSpPr>
              <p:cNvPr id="14" name="テキスト ボックス 13">
                <a:extLst>
                  <a:ext uri="{FF2B5EF4-FFF2-40B4-BE49-F238E27FC236}">
                    <a16:creationId xmlns:a16="http://schemas.microsoft.com/office/drawing/2014/main" id="{E8107B95-4AF7-4C0B-A68B-B1CAFBC37A61}"/>
                  </a:ext>
                </a:extLst>
              </p:cNvPr>
              <p:cNvSpPr txBox="1"/>
              <p:nvPr/>
            </p:nvSpPr>
            <p:spPr>
              <a:xfrm>
                <a:off x="2217546" y="3598964"/>
                <a:ext cx="1287654" cy="427391"/>
              </a:xfrm>
              <a:prstGeom prst="rect">
                <a:avLst/>
              </a:prstGeom>
              <a:noFill/>
            </p:spPr>
            <p:txBody>
              <a:bodyPr wrap="square" rtlCol="0">
                <a:spAutoFit/>
              </a:bodyPr>
              <a:lstStyle/>
              <a:p>
                <a:pPr algn="dist"/>
                <a:r>
                  <a:rPr kumimoji="1" lang="ja-JP" altLang="en-US" sz="2000" b="1" dirty="0">
                    <a:solidFill>
                      <a:schemeClr val="bg1"/>
                    </a:solidFill>
                  </a:rPr>
                  <a:t>かんわ</a:t>
                </a:r>
              </a:p>
            </p:txBody>
          </p:sp>
        </p:grpSp>
      </p:grpSp>
      <p:grpSp>
        <p:nvGrpSpPr>
          <p:cNvPr id="15" name="グループ化 14">
            <a:extLst>
              <a:ext uri="{FF2B5EF4-FFF2-40B4-BE49-F238E27FC236}">
                <a16:creationId xmlns:a16="http://schemas.microsoft.com/office/drawing/2014/main" id="{D2710755-3B14-4A62-B8C0-7771BA20CD60}"/>
              </a:ext>
            </a:extLst>
          </p:cNvPr>
          <p:cNvGrpSpPr/>
          <p:nvPr/>
        </p:nvGrpSpPr>
        <p:grpSpPr>
          <a:xfrm>
            <a:off x="5044600" y="2244606"/>
            <a:ext cx="2536072" cy="2813578"/>
            <a:chOff x="4678113" y="2902355"/>
            <a:chExt cx="2846080" cy="3005415"/>
          </a:xfrm>
        </p:grpSpPr>
        <p:pic>
          <p:nvPicPr>
            <p:cNvPr id="16" name="図 15">
              <a:extLst>
                <a:ext uri="{FF2B5EF4-FFF2-40B4-BE49-F238E27FC236}">
                  <a16:creationId xmlns:a16="http://schemas.microsoft.com/office/drawing/2014/main" id="{FBDB87C6-CAB0-4314-9A1A-203039607680}"/>
                </a:ext>
              </a:extLst>
            </p:cNvPr>
            <p:cNvPicPr>
              <a:picLocks noChangeAspect="1"/>
            </p:cNvPicPr>
            <p:nvPr/>
          </p:nvPicPr>
          <p:blipFill>
            <a:blip r:embed="rId5"/>
            <a:stretch>
              <a:fillRect/>
            </a:stretch>
          </p:blipFill>
          <p:spPr>
            <a:xfrm>
              <a:off x="4678113" y="2902355"/>
              <a:ext cx="2846080" cy="446905"/>
            </a:xfrm>
            <a:prstGeom prst="rect">
              <a:avLst/>
            </a:prstGeom>
          </p:spPr>
        </p:pic>
        <p:grpSp>
          <p:nvGrpSpPr>
            <p:cNvPr id="17" name="グループ化 16">
              <a:extLst>
                <a:ext uri="{FF2B5EF4-FFF2-40B4-BE49-F238E27FC236}">
                  <a16:creationId xmlns:a16="http://schemas.microsoft.com/office/drawing/2014/main" id="{B6A648ED-7A51-44AB-A1CD-91126E271EFC}"/>
                </a:ext>
              </a:extLst>
            </p:cNvPr>
            <p:cNvGrpSpPr/>
            <p:nvPr/>
          </p:nvGrpSpPr>
          <p:grpSpPr>
            <a:xfrm>
              <a:off x="4805968" y="3400961"/>
              <a:ext cx="2590370" cy="2506809"/>
              <a:chOff x="4477180" y="3451761"/>
              <a:chExt cx="2590370" cy="2506809"/>
            </a:xfrm>
          </p:grpSpPr>
          <p:pic>
            <p:nvPicPr>
              <p:cNvPr id="18" name="図 17">
                <a:extLst>
                  <a:ext uri="{FF2B5EF4-FFF2-40B4-BE49-F238E27FC236}">
                    <a16:creationId xmlns:a16="http://schemas.microsoft.com/office/drawing/2014/main" id="{986D6AF3-AC24-40E6-AC15-23B60FD46FDB}"/>
                  </a:ext>
                </a:extLst>
              </p:cNvPr>
              <p:cNvPicPr>
                <a:picLocks noChangeAspect="1"/>
              </p:cNvPicPr>
              <p:nvPr/>
            </p:nvPicPr>
            <p:blipFill>
              <a:blip r:embed="rId6"/>
              <a:stretch>
                <a:fillRect/>
              </a:stretch>
            </p:blipFill>
            <p:spPr>
              <a:xfrm>
                <a:off x="4477180" y="3451761"/>
                <a:ext cx="2590370" cy="2506809"/>
              </a:xfrm>
              <a:prstGeom prst="rect">
                <a:avLst/>
              </a:prstGeom>
            </p:spPr>
          </p:pic>
          <p:sp>
            <p:nvSpPr>
              <p:cNvPr id="19" name="テキスト ボックス 18">
                <a:extLst>
                  <a:ext uri="{FF2B5EF4-FFF2-40B4-BE49-F238E27FC236}">
                    <a16:creationId xmlns:a16="http://schemas.microsoft.com/office/drawing/2014/main" id="{5D384F55-F53E-4ECC-A43C-91E89F2EE4CA}"/>
                  </a:ext>
                </a:extLst>
              </p:cNvPr>
              <p:cNvSpPr txBox="1"/>
              <p:nvPr/>
            </p:nvSpPr>
            <p:spPr>
              <a:xfrm>
                <a:off x="5018442" y="3598964"/>
                <a:ext cx="1536549" cy="427391"/>
              </a:xfrm>
              <a:prstGeom prst="rect">
                <a:avLst/>
              </a:prstGeom>
              <a:noFill/>
            </p:spPr>
            <p:txBody>
              <a:bodyPr wrap="square" rtlCol="0">
                <a:spAutoFit/>
              </a:bodyPr>
              <a:lstStyle/>
              <a:p>
                <a:pPr algn="dist"/>
                <a:r>
                  <a:rPr kumimoji="1" lang="ja-JP" altLang="en-US" sz="2000" b="1" dirty="0">
                    <a:solidFill>
                      <a:schemeClr val="bg1"/>
                    </a:solidFill>
                  </a:rPr>
                  <a:t>てきおう</a:t>
                </a:r>
              </a:p>
            </p:txBody>
          </p:sp>
        </p:grpSp>
      </p:grpSp>
    </p:spTree>
    <p:extLst>
      <p:ext uri="{BB962C8B-B14F-4D97-AF65-F5344CB8AC3E}">
        <p14:creationId xmlns:p14="http://schemas.microsoft.com/office/powerpoint/2010/main" val="123361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065342" cy="2627088"/>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3</a:t>
            </a:r>
            <a:r>
              <a:rPr lang="ja-JP" altLang="en-US" dirty="0">
                <a:latin typeface="UD デジタル 教科書体 NK-B" panose="02020700000000000000" pitchFamily="18" charset="-128"/>
                <a:ea typeface="UD デジタル 教科書体 NK-B" panose="02020700000000000000" pitchFamily="18" charset="-128"/>
              </a:rPr>
              <a:t>問）今後、温暖化対策（温室効果ガスの排出</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抑制</a:t>
            </a:r>
            <a:r>
              <a:rPr lang="ja-JP" altLang="en-US" dirty="0">
                <a:latin typeface="UD デジタル 教科書体 NK-B" panose="02020700000000000000" pitchFamily="18" charset="-128"/>
                <a:ea typeface="UD デジタル 教科書体 NK-B" panose="02020700000000000000" pitchFamily="18" charset="-128"/>
              </a:rPr>
              <a:t>）をしない場合</a:t>
            </a:r>
            <a:r>
              <a:rPr lang="en-US" altLang="ja-JP" dirty="0">
                <a:latin typeface="UD デジタル 教科書体 NK-B" panose="02020700000000000000" pitchFamily="18" charset="-128"/>
                <a:ea typeface="UD デジタル 教科書体 NK-B" panose="02020700000000000000" pitchFamily="18" charset="-128"/>
              </a:rPr>
              <a:t>2100</a:t>
            </a:r>
            <a:r>
              <a:rPr lang="ja-JP" altLang="en-US" dirty="0">
                <a:latin typeface="UD デジタル 教科書体 NK-B" panose="02020700000000000000" pitchFamily="18" charset="-128"/>
                <a:ea typeface="UD デジタル 教科書体 NK-B" panose="02020700000000000000" pitchFamily="18" charset="-128"/>
              </a:rPr>
              <a:t>年頃には、日本では約</a:t>
            </a:r>
            <a:r>
              <a:rPr lang="en-US" altLang="ja-JP" dirty="0">
                <a:latin typeface="UD デジタル 教科書体 NK-B" panose="02020700000000000000" pitchFamily="18" charset="-128"/>
                <a:ea typeface="UD デジタル 教科書体 NK-B" panose="02020700000000000000" pitchFamily="18" charset="-128"/>
              </a:rPr>
              <a:t>100</a:t>
            </a:r>
            <a:r>
              <a:rPr lang="ja-JP" altLang="en-US" dirty="0">
                <a:latin typeface="UD デジタル 教科書体 NK-B" panose="02020700000000000000" pitchFamily="18" charset="-128"/>
                <a:ea typeface="UD デジタル 教科書体 NK-B" panose="02020700000000000000" pitchFamily="18" charset="-128"/>
              </a:rPr>
              <a:t>年前と比べ、平均気温が約</a:t>
            </a:r>
            <a:r>
              <a:rPr lang="en-US" altLang="ja-JP" dirty="0">
                <a:latin typeface="UD デジタル 教科書体 NK-B" panose="02020700000000000000" pitchFamily="18" charset="-128"/>
                <a:ea typeface="UD デジタル 教科書体 NK-B" panose="02020700000000000000" pitchFamily="18" charset="-128"/>
              </a:rPr>
              <a:t>4℃</a:t>
            </a:r>
            <a:r>
              <a:rPr lang="ja-JP" altLang="en-US" dirty="0">
                <a:latin typeface="UD デジタル 教科書体 NK-B" panose="02020700000000000000" pitchFamily="18" charset="-128"/>
                <a:ea typeface="UD デジタル 教科書体 NK-B" panose="02020700000000000000" pitchFamily="18" charset="-128"/>
              </a:rPr>
              <a:t>上昇すると言われています。その場合どのようなことが起こると予測されているでしょうか。あてはまるものをすべて選んでください。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11</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01752" y="2641527"/>
            <a:ext cx="8549640" cy="3539430"/>
          </a:xfrm>
          <a:prstGeom prst="rect">
            <a:avLst/>
          </a:prstGeom>
          <a:noFill/>
          <a:ln w="9525">
            <a:noFill/>
            <a:miter lim="800000"/>
            <a:headEnd/>
            <a:tailEnd/>
          </a:ln>
        </p:spPr>
        <p:txBody>
          <a:bodyPr wrap="square">
            <a:spAutoFit/>
          </a:bodyPr>
          <a:lstStyle/>
          <a:p>
            <a:pPr marL="541338" indent="-541338"/>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年の中で、猛暑日（最高気温が </a:t>
            </a:r>
            <a:r>
              <a:rPr lang="en-US" altLang="ja-JP" sz="2800" dirty="0">
                <a:latin typeface="UD デジタル 教科書体 NK-R" panose="02020400000000000000" pitchFamily="18" charset="-128"/>
                <a:ea typeface="UD デジタル 教科書体 NK-R" panose="02020400000000000000" pitchFamily="18" charset="-128"/>
              </a:rPr>
              <a:t>35℃</a:t>
            </a:r>
            <a:r>
              <a:rPr lang="ja-JP" altLang="en-US" sz="2800" dirty="0">
                <a:latin typeface="UD デジタル 教科書体 NK-R" panose="02020400000000000000" pitchFamily="18" charset="-128"/>
                <a:ea typeface="UD デジタル 教科書体 NK-R" panose="02020400000000000000" pitchFamily="18" charset="-128"/>
              </a:rPr>
              <a:t>以上の日）の回数が増える。</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②　台風が</a:t>
            </a:r>
            <a:r>
              <a:rPr lang="ja-JP" altLang="en-US" sz="2800" dirty="0">
                <a:latin typeface="UD デジタル 教科書体 NK-R" panose="02020400000000000000" pitchFamily="18" charset="-128"/>
                <a:ea typeface="UD デジタル 教科書体 NK-R" panose="02020400000000000000" pitchFamily="18" charset="-128"/>
              </a:rPr>
              <a:t>強大化</a:t>
            </a:r>
            <a:r>
              <a:rPr kumimoji="1" lang="ja-JP" altLang="en-US" sz="2800" dirty="0">
                <a:latin typeface="UD デジタル 教科書体 NK-R" panose="02020400000000000000" pitchFamily="18" charset="-128"/>
                <a:ea typeface="UD デジタル 教科書体 NK-R" panose="02020400000000000000" pitchFamily="18" charset="-128"/>
              </a:rPr>
              <a:t>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③</a:t>
            </a: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強い雨が降る日数が増加する。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④　熱中症での死亡者数が現在の３倍以上になる。</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7659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093059"/>
          </a:xfrm>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①②③④の全てが正解です。</a:t>
            </a: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12</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19456" y="1337187"/>
            <a:ext cx="8705088" cy="3539430"/>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年間の猛暑日や強い雨の回数が増加し、また台風が強大化することや熱中症での死亡者数が</a:t>
            </a:r>
            <a:r>
              <a:rPr lang="en-US" altLang="ja-JP" sz="2800" dirty="0">
                <a:latin typeface="UD デジタル 教科書体 NK-R" panose="02020400000000000000" pitchFamily="18" charset="-128"/>
                <a:ea typeface="UD デジタル 教科書体 NK-R" panose="02020400000000000000" pitchFamily="18" charset="-128"/>
              </a:rPr>
              <a:t>3</a:t>
            </a:r>
            <a:r>
              <a:rPr lang="ja-JP" altLang="en-US" sz="2800" dirty="0">
                <a:latin typeface="UD デジタル 教科書体 NK-R" panose="02020400000000000000" pitchFamily="18" charset="-128"/>
                <a:ea typeface="UD デジタル 教科書体 NK-R" panose="02020400000000000000" pitchFamily="18" charset="-128"/>
              </a:rPr>
              <a:t>倍以上になることが予測されています。</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そこで将来に備え、このような時にどのような対策が必要か今から考えておくこと、それが適応です。皆さんもこれ以上夏が暑くなり、大雨が増えたらどうしたらいいか考えてみましょう。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B1E109B0-5AE0-414E-9A09-9176E18E8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91" y="4654296"/>
            <a:ext cx="3143741" cy="1761018"/>
          </a:xfrm>
          <a:prstGeom prst="rect">
            <a:avLst/>
          </a:prstGeom>
        </p:spPr>
      </p:pic>
      <p:pic>
        <p:nvPicPr>
          <p:cNvPr id="7" name="図 6">
            <a:extLst>
              <a:ext uri="{FF2B5EF4-FFF2-40B4-BE49-F238E27FC236}">
                <a16:creationId xmlns:a16="http://schemas.microsoft.com/office/drawing/2014/main" id="{2FF1502A-CA49-420D-9E02-2ED33B6AD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040" y="4583264"/>
            <a:ext cx="1828800" cy="1887323"/>
          </a:xfrm>
          <a:prstGeom prst="rect">
            <a:avLst/>
          </a:prstGeom>
        </p:spPr>
      </p:pic>
    </p:spTree>
    <p:extLst>
      <p:ext uri="{BB962C8B-B14F-4D97-AF65-F5344CB8AC3E}">
        <p14:creationId xmlns:p14="http://schemas.microsoft.com/office/powerpoint/2010/main" val="407383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480102"/>
            <a:ext cx="9144000" cy="1749264"/>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4</a:t>
            </a:r>
            <a:r>
              <a:rPr lang="ja-JP" altLang="en-US" dirty="0">
                <a:latin typeface="UD デジタル 教科書体 NK-B" panose="02020700000000000000" pitchFamily="18" charset="-128"/>
                <a:ea typeface="UD デジタル 教科書体 NK-B" panose="02020700000000000000" pitchFamily="18" charset="-128"/>
              </a:rPr>
              <a:t>問）日本では約</a:t>
            </a:r>
            <a:r>
              <a:rPr lang="en-US" altLang="ja-JP" dirty="0">
                <a:latin typeface="UD デジタル 教科書体 NK-B" panose="02020700000000000000" pitchFamily="18" charset="-128"/>
                <a:ea typeface="UD デジタル 教科書体 NK-B" panose="02020700000000000000" pitchFamily="18" charset="-128"/>
              </a:rPr>
              <a:t>100</a:t>
            </a:r>
            <a:r>
              <a:rPr lang="ja-JP" altLang="en-US" dirty="0">
                <a:latin typeface="UD デジタル 教科書体 NK-B" panose="02020700000000000000" pitchFamily="18" charset="-128"/>
                <a:ea typeface="UD デジタル 教科書体 NK-B" panose="02020700000000000000" pitchFamily="18" charset="-128"/>
              </a:rPr>
              <a:t>年前と比べ、既に平均気温が上昇しているといわれています。それによって現れている影響は次のうちどれでしょうか？あてはまるものをすべて選んでください。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13</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65471" y="2339775"/>
            <a:ext cx="8642556" cy="3647152"/>
          </a:xfrm>
          <a:prstGeom prst="rect">
            <a:avLst/>
          </a:prstGeom>
          <a:noFill/>
          <a:ln w="9525">
            <a:noFill/>
            <a:miter lim="800000"/>
            <a:headEnd/>
            <a:tailEnd/>
          </a:ln>
        </p:spPr>
        <p:txBody>
          <a:bodyPr wrap="square">
            <a:spAutoFit/>
          </a:bodyPr>
          <a:lstStyle/>
          <a:p>
            <a:r>
              <a:rPr lang="ja-JP" altLang="en-US" sz="3300" dirty="0">
                <a:latin typeface="UD デジタル 教科書体 NK-R" panose="02020400000000000000" pitchFamily="18" charset="-128"/>
                <a:ea typeface="UD デジタル 教科書体 NK-R" panose="02020400000000000000" pitchFamily="18" charset="-128"/>
              </a:rPr>
              <a:t>①</a:t>
            </a:r>
            <a:r>
              <a:rPr kumimoji="1" lang="ja-JP" altLang="en-US" sz="3300" dirty="0">
                <a:latin typeface="UD デジタル 教科書体 NK-R" panose="02020400000000000000" pitchFamily="18" charset="-128"/>
                <a:ea typeface="UD デジタル 教科書体 NK-R" panose="02020400000000000000" pitchFamily="18" charset="-128"/>
              </a:rPr>
              <a:t>　</a:t>
            </a:r>
            <a:r>
              <a:rPr kumimoji="1" lang="en-US" altLang="ja-JP" sz="3300" dirty="0">
                <a:latin typeface="UD デジタル 教科書体 NK-R" panose="02020400000000000000" pitchFamily="18" charset="-128"/>
                <a:ea typeface="UD デジタル 教科書体 NK-R" panose="02020400000000000000" pitchFamily="18" charset="-128"/>
              </a:rPr>
              <a:t>1</a:t>
            </a:r>
            <a:r>
              <a:rPr kumimoji="1" lang="ja-JP" altLang="en-US" sz="3300" dirty="0">
                <a:latin typeface="UD デジタル 教科書体 NK-R" panose="02020400000000000000" pitchFamily="18" charset="-128"/>
                <a:ea typeface="UD デジタル 教科書体 NK-R" panose="02020400000000000000" pitchFamily="18" charset="-128"/>
              </a:rPr>
              <a:t>年間で雨の降らない日が増えている。</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②　</a:t>
            </a:r>
            <a:r>
              <a:rPr kumimoji="1" lang="en-US" altLang="ja-JP" sz="3300" dirty="0">
                <a:latin typeface="UD デジタル 教科書体 NK-R" panose="02020400000000000000" pitchFamily="18" charset="-128"/>
                <a:ea typeface="UD デジタル 教科書体 NK-R" panose="02020400000000000000" pitchFamily="18" charset="-128"/>
              </a:rPr>
              <a:t>1</a:t>
            </a:r>
            <a:r>
              <a:rPr kumimoji="1" lang="ja-JP" altLang="en-US" sz="3300" dirty="0">
                <a:latin typeface="UD デジタル 教科書体 NK-R" panose="02020400000000000000" pitchFamily="18" charset="-128"/>
                <a:ea typeface="UD デジタル 教科書体 NK-R" panose="02020400000000000000" pitchFamily="18" charset="-128"/>
              </a:rPr>
              <a:t>年間における強い雨の回数が増えている。</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③　</a:t>
            </a:r>
            <a:r>
              <a:rPr lang="ja-JP" altLang="en-US" sz="3300" dirty="0">
                <a:latin typeface="UD デジタル 教科書体 NK-R" panose="02020400000000000000" pitchFamily="18" charset="-128"/>
                <a:ea typeface="UD デジタル 教科書体 NK-R" panose="02020400000000000000" pitchFamily="18" charset="-128"/>
              </a:rPr>
              <a:t>日本沿岸の海面水位が下がってきている。</a:t>
            </a:r>
            <a:endParaRPr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④　サクラの開花の時期が早まってきている。</a:t>
            </a:r>
            <a:endParaRPr kumimoji="1" lang="en-US" altLang="ja-JP" sz="33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7219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749264"/>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１年間における雨の降り方が変わってきていること、サクラの開花の時期が早まっていることが確認されています。</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正解は①②④。</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14</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55639" y="1822895"/>
            <a:ext cx="8642555" cy="2862322"/>
          </a:xfrm>
          <a:prstGeom prst="rect">
            <a:avLst/>
          </a:prstGeom>
          <a:noFill/>
          <a:ln w="9525">
            <a:noFill/>
            <a:miter lim="800000"/>
            <a:headEnd/>
            <a:tailEnd/>
          </a:ln>
        </p:spPr>
        <p:txBody>
          <a:bodyPr wrap="square">
            <a:spAutoFit/>
          </a:bodyPr>
          <a:lstStyle/>
          <a:p>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日当たりの降水量が</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以上の日数は減少し雨が降らない日が増加している一方、</a:t>
            </a:r>
            <a:r>
              <a:rPr lang="en-US" altLang="ja-JP" sz="2800" dirty="0">
                <a:latin typeface="UD デジタル 教科書体 NK-R" panose="02020400000000000000" pitchFamily="18" charset="-128"/>
                <a:ea typeface="UD デジタル 教科書体 NK-R" panose="02020400000000000000" pitchFamily="18" charset="-128"/>
              </a:rPr>
              <a:t>1 </a:t>
            </a:r>
            <a:r>
              <a:rPr lang="ja-JP" altLang="en-US" sz="2800" dirty="0">
                <a:latin typeface="UD デジタル 教科書体 NK-R" panose="02020400000000000000" pitchFamily="18" charset="-128"/>
                <a:ea typeface="UD デジタル 教科書体 NK-R" panose="02020400000000000000" pitchFamily="18" charset="-128"/>
              </a:rPr>
              <a:t>時間降水量</a:t>
            </a:r>
            <a:r>
              <a:rPr lang="en-US" altLang="ja-JP" sz="2800" dirty="0">
                <a:latin typeface="UD デジタル 教科書体 NK-R" panose="02020400000000000000" pitchFamily="18" charset="-128"/>
                <a:ea typeface="UD デジタル 教科書体 NK-R" panose="02020400000000000000" pitchFamily="18" charset="-128"/>
              </a:rPr>
              <a:t>50 </a:t>
            </a:r>
            <a:r>
              <a:rPr lang="ja-JP" altLang="en-US" sz="2800" dirty="0">
                <a:latin typeface="UD デジタル 教科書体 NK-R" panose="02020400000000000000" pitchFamily="18" charset="-128"/>
                <a:ea typeface="UD デジタル 教科書体 NK-R" panose="02020400000000000000" pitchFamily="18" charset="-128"/>
              </a:rPr>
              <a:t>㎜</a:t>
            </a:r>
            <a:r>
              <a:rPr lang="en-US" altLang="ja-JP"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以上及び </a:t>
            </a:r>
            <a:r>
              <a:rPr lang="en-US" altLang="ja-JP" sz="2800" dirty="0">
                <a:latin typeface="UD デジタル 教科書体 NK-R" panose="02020400000000000000" pitchFamily="18" charset="-128"/>
                <a:ea typeface="UD デジタル 教科書体 NK-R" panose="02020400000000000000" pitchFamily="18" charset="-128"/>
              </a:rPr>
              <a:t>80</a:t>
            </a: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以上の滝のように降る雨や恐怖を感ずるような雨の年間発生回数が増加しています。</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また、さくらの開花は</a:t>
            </a:r>
            <a:r>
              <a:rPr lang="en-US" altLang="ja-JP" sz="2800" dirty="0">
                <a:latin typeface="UD デジタル 教科書体 NK-R" panose="02020400000000000000" pitchFamily="18" charset="-128"/>
                <a:ea typeface="UD デジタル 教科書体 NK-R" panose="02020400000000000000" pitchFamily="18" charset="-128"/>
              </a:rPr>
              <a:t>1953 </a:t>
            </a:r>
            <a:r>
              <a:rPr lang="ja-JP" altLang="en-US" sz="2800" dirty="0">
                <a:latin typeface="UD デジタル 教科書体 NK-R" panose="02020400000000000000" pitchFamily="18" charset="-128"/>
                <a:ea typeface="UD デジタル 教科書体 NK-R" panose="02020400000000000000" pitchFamily="18" charset="-128"/>
              </a:rPr>
              <a:t>年以降、</a:t>
            </a:r>
            <a:r>
              <a:rPr lang="en-US" altLang="ja-JP" sz="2800" dirty="0">
                <a:latin typeface="UD デジタル 教科書体 NK-R" panose="02020400000000000000" pitchFamily="18" charset="-128"/>
                <a:ea typeface="UD デジタル 教科書体 NK-R" panose="02020400000000000000" pitchFamily="18" charset="-128"/>
              </a:rPr>
              <a:t>10 </a:t>
            </a:r>
            <a:r>
              <a:rPr lang="ja-JP" altLang="en-US" sz="2800" dirty="0">
                <a:latin typeface="UD デジタル 教科書体 NK-R" panose="02020400000000000000" pitchFamily="18" charset="-128"/>
                <a:ea typeface="UD デジタル 教科書体 NK-R" panose="02020400000000000000" pitchFamily="18" charset="-128"/>
              </a:rPr>
              <a:t>年あたり </a:t>
            </a:r>
            <a:r>
              <a:rPr lang="en-US" altLang="ja-JP" sz="2800" dirty="0">
                <a:latin typeface="UD デジタル 教科書体 NK-R" panose="02020400000000000000" pitchFamily="18" charset="-128"/>
                <a:ea typeface="UD デジタル 教科書体 NK-R" panose="02020400000000000000" pitchFamily="18" charset="-128"/>
              </a:rPr>
              <a:t>1.0 </a:t>
            </a:r>
            <a:r>
              <a:rPr lang="ja-JP" altLang="en-US" sz="2800" dirty="0">
                <a:latin typeface="UD デジタル 教科書体 NK-R" panose="02020400000000000000" pitchFamily="18" charset="-128"/>
                <a:ea typeface="UD デジタル 教科書体 NK-R" panose="02020400000000000000" pitchFamily="18" charset="-128"/>
              </a:rPr>
              <a:t>日の変化率で早くなっていることが確認されています。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4A625274-AF25-4FF9-AE87-D0FB25E08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08" y="4674133"/>
            <a:ext cx="3810000" cy="2095500"/>
          </a:xfrm>
          <a:prstGeom prst="rect">
            <a:avLst/>
          </a:prstGeom>
        </p:spPr>
      </p:pic>
      <p:pic>
        <p:nvPicPr>
          <p:cNvPr id="7" name="図 6">
            <a:extLst>
              <a:ext uri="{FF2B5EF4-FFF2-40B4-BE49-F238E27FC236}">
                <a16:creationId xmlns:a16="http://schemas.microsoft.com/office/drawing/2014/main" id="{77BCE6F8-5C5F-406F-B81C-467A125B2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46" y="4691080"/>
            <a:ext cx="1967502" cy="2081617"/>
          </a:xfrm>
          <a:prstGeom prst="rect">
            <a:avLst/>
          </a:prstGeom>
        </p:spPr>
      </p:pic>
    </p:spTree>
    <p:extLst>
      <p:ext uri="{BB962C8B-B14F-4D97-AF65-F5344CB8AC3E}">
        <p14:creationId xmlns:p14="http://schemas.microsoft.com/office/powerpoint/2010/main" val="277632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224343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5</a:t>
            </a:r>
            <a:r>
              <a:rPr lang="ja-JP" altLang="en-US" dirty="0">
                <a:latin typeface="UD デジタル 教科書体 NK-B" panose="02020700000000000000" pitchFamily="18" charset="-128"/>
                <a:ea typeface="UD デジタル 教科書体 NK-B" panose="02020700000000000000" pitchFamily="18" charset="-128"/>
              </a:rPr>
              <a:t>問）以下の日本地図では、平均気温が約４℃上昇してしまった場合に、それぞれの地域で減少するものを表しています。それは何でしょうか（赤色は</a:t>
            </a:r>
            <a:r>
              <a:rPr lang="en-US" altLang="ja-JP" dirty="0">
                <a:latin typeface="UD デジタル 教科書体 NK-B" panose="02020700000000000000" pitchFamily="18" charset="-128"/>
                <a:ea typeface="UD デジタル 教科書体 NK-B" panose="02020700000000000000" pitchFamily="18" charset="-128"/>
              </a:rPr>
              <a:t>90</a:t>
            </a:r>
            <a:r>
              <a:rPr lang="ja-JP" altLang="en-US" dirty="0">
                <a:latin typeface="UD デジタル 教科書体 NK-B" panose="02020700000000000000" pitchFamily="18" charset="-128"/>
                <a:ea typeface="UD デジタル 教科書体 NK-B" panose="02020700000000000000" pitchFamily="18" charset="-128"/>
              </a:rPr>
              <a:t>％以上が減少することを表しています。）。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15</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38328" y="2589516"/>
            <a:ext cx="8549640"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　砂浜</a:t>
            </a:r>
            <a:endParaRPr lang="en-US" altLang="ja-JP" sz="3600" dirty="0">
              <a:latin typeface="UD デジタル 教科書体 NK-R" panose="02020400000000000000" pitchFamily="18" charset="-128"/>
              <a:ea typeface="UD デジタル 教科書体 NK-R" panose="02020400000000000000" pitchFamily="18" charset="-128"/>
            </a:endParaRPr>
          </a:p>
          <a:p>
            <a:endParaRPr kumimoji="1"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サンゴ</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③　</a:t>
            </a:r>
            <a:r>
              <a:rPr lang="ja-JP" altLang="en-US" sz="3600" dirty="0">
                <a:latin typeface="UD デジタル 教科書体 NK-R" panose="02020400000000000000" pitchFamily="18" charset="-128"/>
                <a:ea typeface="UD デジタル 教科書体 NK-R" panose="02020400000000000000" pitchFamily="18" charset="-128"/>
              </a:rPr>
              <a:t>魚</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④　ワカメ</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pic>
        <p:nvPicPr>
          <p:cNvPr id="7" name="図 6">
            <a:extLst>
              <a:ext uri="{FF2B5EF4-FFF2-40B4-BE49-F238E27FC236}">
                <a16:creationId xmlns:a16="http://schemas.microsoft.com/office/drawing/2014/main" id="{CFE30B3C-B48D-44FC-8EC4-D17D23641FF2}"/>
              </a:ext>
            </a:extLst>
          </p:cNvPr>
          <p:cNvPicPr>
            <a:picLocks noChangeAspect="1"/>
          </p:cNvPicPr>
          <p:nvPr/>
        </p:nvPicPr>
        <p:blipFill rotWithShape="1">
          <a:blip r:embed="rId3"/>
          <a:srcRect l="44500" t="19132" r="19800" b="14184"/>
          <a:stretch/>
        </p:blipFill>
        <p:spPr>
          <a:xfrm>
            <a:off x="4419422" y="2477728"/>
            <a:ext cx="4322242" cy="4373095"/>
          </a:xfrm>
          <a:prstGeom prst="rect">
            <a:avLst/>
          </a:prstGeom>
        </p:spPr>
      </p:pic>
      <p:pic>
        <p:nvPicPr>
          <p:cNvPr id="8" name="図 7">
            <a:extLst>
              <a:ext uri="{FF2B5EF4-FFF2-40B4-BE49-F238E27FC236}">
                <a16:creationId xmlns:a16="http://schemas.microsoft.com/office/drawing/2014/main" id="{763AABC2-B0A9-4777-B1C6-6AF2832E60A8}"/>
              </a:ext>
            </a:extLst>
          </p:cNvPr>
          <p:cNvPicPr>
            <a:picLocks noChangeAspect="1"/>
          </p:cNvPicPr>
          <p:nvPr/>
        </p:nvPicPr>
        <p:blipFill rotWithShape="1">
          <a:blip r:embed="rId3"/>
          <a:srcRect l="90833" t="61508" r="-133" b="8215"/>
          <a:stretch/>
        </p:blipFill>
        <p:spPr>
          <a:xfrm>
            <a:off x="7488936" y="3611881"/>
            <a:ext cx="1655064" cy="2918607"/>
          </a:xfrm>
          <a:prstGeom prst="rect">
            <a:avLst/>
          </a:prstGeom>
        </p:spPr>
      </p:pic>
    </p:spTree>
    <p:extLst>
      <p:ext uri="{BB962C8B-B14F-4D97-AF65-F5344CB8AC3E}">
        <p14:creationId xmlns:p14="http://schemas.microsoft.com/office/powerpoint/2010/main" val="293844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173192"/>
          </a:xfrm>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①の砂浜が正解です。</a:t>
            </a: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16</a:t>
            </a:fld>
            <a:endParaRPr kumimoji="1" lang="ja-JP" altLang="en-US"/>
          </a:p>
        </p:txBody>
      </p:sp>
      <p:pic>
        <p:nvPicPr>
          <p:cNvPr id="6" name="図 5">
            <a:extLst>
              <a:ext uri="{FF2B5EF4-FFF2-40B4-BE49-F238E27FC236}">
                <a16:creationId xmlns:a16="http://schemas.microsoft.com/office/drawing/2014/main" id="{7BCE0581-5666-417B-B97A-77907AC148D6}"/>
              </a:ext>
            </a:extLst>
          </p:cNvPr>
          <p:cNvPicPr>
            <a:picLocks noChangeAspect="1"/>
          </p:cNvPicPr>
          <p:nvPr/>
        </p:nvPicPr>
        <p:blipFill rotWithShape="1">
          <a:blip r:embed="rId3"/>
          <a:srcRect l="44500" t="12892" r="19800" b="14184"/>
          <a:stretch/>
        </p:blipFill>
        <p:spPr>
          <a:xfrm>
            <a:off x="4419422" y="603504"/>
            <a:ext cx="4322242" cy="4782312"/>
          </a:xfrm>
          <a:prstGeom prst="rect">
            <a:avLst/>
          </a:prstGeom>
        </p:spPr>
      </p:pic>
      <p:pic>
        <p:nvPicPr>
          <p:cNvPr id="9" name="図 8">
            <a:extLst>
              <a:ext uri="{FF2B5EF4-FFF2-40B4-BE49-F238E27FC236}">
                <a16:creationId xmlns:a16="http://schemas.microsoft.com/office/drawing/2014/main" id="{6A6839BF-7C04-488F-9937-6E7ADFA7168C}"/>
              </a:ext>
            </a:extLst>
          </p:cNvPr>
          <p:cNvPicPr>
            <a:picLocks noChangeAspect="1"/>
          </p:cNvPicPr>
          <p:nvPr/>
        </p:nvPicPr>
        <p:blipFill rotWithShape="1">
          <a:blip r:embed="rId3"/>
          <a:srcRect l="90833" t="61508" r="-133" b="8215"/>
          <a:stretch/>
        </p:blipFill>
        <p:spPr>
          <a:xfrm>
            <a:off x="7488936" y="2412345"/>
            <a:ext cx="1655064" cy="2918607"/>
          </a:xfrm>
          <a:prstGeom prst="rect">
            <a:avLst/>
          </a:prstGeom>
        </p:spPr>
      </p:pic>
      <p:sp>
        <p:nvSpPr>
          <p:cNvPr id="10" name="テキスト ボックス 9">
            <a:extLst>
              <a:ext uri="{FF2B5EF4-FFF2-40B4-BE49-F238E27FC236}">
                <a16:creationId xmlns:a16="http://schemas.microsoft.com/office/drawing/2014/main" id="{1DF18813-6F62-46AF-91D5-12B06CC07934}"/>
              </a:ext>
            </a:extLst>
          </p:cNvPr>
          <p:cNvSpPr txBox="1">
            <a:spLocks noChangeArrowheads="1"/>
          </p:cNvSpPr>
          <p:nvPr/>
        </p:nvSpPr>
        <p:spPr bwMode="auto">
          <a:xfrm>
            <a:off x="283463" y="1315647"/>
            <a:ext cx="4416355" cy="4739759"/>
          </a:xfrm>
          <a:prstGeom prst="rect">
            <a:avLst/>
          </a:prstGeom>
          <a:noFill/>
          <a:ln w="9525">
            <a:noFill/>
            <a:miter lim="800000"/>
            <a:headEnd/>
            <a:tailEnd/>
          </a:ln>
        </p:spPr>
        <p:txBody>
          <a:bodyPr wrap="square">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平均気温が約</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上昇してしまった場合</a:t>
            </a:r>
            <a:r>
              <a:rPr lang="en-US" altLang="ja-JP" sz="2400" dirty="0">
                <a:latin typeface="UD デジタル 教科書体 NK-R" panose="02020400000000000000" pitchFamily="18" charset="-128"/>
                <a:ea typeface="UD デジタル 教科書体 NK-R" panose="02020400000000000000" pitchFamily="18" charset="-128"/>
              </a:rPr>
              <a:t>2100</a:t>
            </a:r>
            <a:r>
              <a:rPr lang="ja-JP" altLang="en-US" sz="2400" dirty="0">
                <a:latin typeface="UD デジタル 教科書体 NK-R" panose="02020400000000000000" pitchFamily="18" charset="-128"/>
                <a:ea typeface="UD デジタル 教科書体 NK-R" panose="02020400000000000000" pitchFamily="18" charset="-128"/>
              </a:rPr>
              <a:t>年ごろに日本の多くの地域で砂浜が無くなってしまうという予測事例があります。</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こちらの結果は以下</a:t>
            </a:r>
            <a:r>
              <a:rPr lang="en-US" altLang="ja-JP" sz="2400" dirty="0">
                <a:latin typeface="UD デジタル 教科書体 NK-R" panose="02020400000000000000" pitchFamily="18" charset="-128"/>
                <a:ea typeface="UD デジタル 教科書体 NK-R" panose="02020400000000000000" pitchFamily="18" charset="-128"/>
              </a:rPr>
              <a:t>URL</a:t>
            </a:r>
            <a:r>
              <a:rPr lang="ja-JP" altLang="en-US" sz="2400" dirty="0">
                <a:latin typeface="UD デジタル 教科書体 NK-R" panose="02020400000000000000" pitchFamily="18" charset="-128"/>
                <a:ea typeface="UD デジタル 教科書体 NK-R" panose="02020400000000000000" pitchFamily="18" charset="-128"/>
              </a:rPr>
              <a:t>の</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dirty="0">
                <a:latin typeface="UD デジタル 教科書体 NK-R" panose="02020400000000000000" pitchFamily="18" charset="-128"/>
                <a:ea typeface="UD デジタル 教科書体 NK-R" panose="02020400000000000000" pitchFamily="18" charset="-128"/>
              </a:rPr>
              <a:t>A-PLAT</a:t>
            </a:r>
            <a:r>
              <a:rPr lang="ja-JP" altLang="en-US" sz="2400" dirty="0">
                <a:latin typeface="UD デジタル 教科書体 NK-R" panose="02020400000000000000" pitchFamily="18" charset="-128"/>
                <a:ea typeface="UD デジタル 教科書体 NK-R" panose="02020400000000000000" pitchFamily="18" charset="-128"/>
              </a:rPr>
              <a:t>で提供されています。</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他の分野の予測などもありますので、ぜひご覧ください。</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dirty="0">
                <a:latin typeface="UD デジタル 教科書体 NK-R" panose="02020400000000000000" pitchFamily="18" charset="-128"/>
                <a:ea typeface="UD デジタル 教科書体 NK-R" panose="02020400000000000000" pitchFamily="18" charset="-128"/>
              </a:rPr>
              <a:t>A-PLAT Web GIS</a:t>
            </a: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hlinkClick r:id="rId4"/>
              </a:rPr>
              <a:t>https://a-plat.nies.go.jp/webgis/index.html</a:t>
            </a:r>
            <a:r>
              <a:rPr kumimoji="1" lang="en-US" altLang="ja-JP" sz="1400" dirty="0">
                <a:latin typeface="UD デジタル 教科書体 NK-R" panose="02020400000000000000" pitchFamily="18" charset="-128"/>
                <a:ea typeface="UD デジタル 教科書体 NK-R" panose="02020400000000000000" pitchFamily="18" charset="-128"/>
              </a:rPr>
              <a:t>)</a:t>
            </a:r>
          </a:p>
        </p:txBody>
      </p:sp>
      <p:sp>
        <p:nvSpPr>
          <p:cNvPr id="8" name="テキスト ボックス 7">
            <a:extLst>
              <a:ext uri="{FF2B5EF4-FFF2-40B4-BE49-F238E27FC236}">
                <a16:creationId xmlns:a16="http://schemas.microsoft.com/office/drawing/2014/main" id="{02948BD9-EE5F-4F74-92D5-90DAFE191EE5}"/>
              </a:ext>
            </a:extLst>
          </p:cNvPr>
          <p:cNvSpPr txBox="1"/>
          <p:nvPr/>
        </p:nvSpPr>
        <p:spPr>
          <a:xfrm>
            <a:off x="4623211" y="5413248"/>
            <a:ext cx="4520789" cy="584775"/>
          </a:xfrm>
          <a:prstGeom prst="rect">
            <a:avLst/>
          </a:prstGeom>
          <a:noFill/>
        </p:spPr>
        <p:txBody>
          <a:bodyPr wrap="none" rtlCol="0">
            <a:spAutoFit/>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砂浜消失率（気候モデルは</a:t>
            </a:r>
            <a:r>
              <a:rPr kumimoji="1" lang="en-US" altLang="ja-JP" sz="1600" dirty="0">
                <a:latin typeface="UD デジタル 教科書体 NK-R" panose="02020400000000000000" pitchFamily="18" charset="-128"/>
                <a:ea typeface="UD デジタル 教科書体 NK-R" panose="02020400000000000000" pitchFamily="18" charset="-128"/>
              </a:rPr>
              <a:t>MIROC</a:t>
            </a:r>
            <a:r>
              <a:rPr kumimoji="1" lang="ja-JP" altLang="en-US" sz="1600" dirty="0">
                <a:latin typeface="UD デジタル 教科書体 NK-R" panose="02020400000000000000" pitchFamily="18" charset="-128"/>
                <a:ea typeface="UD デジタル 教科書体 NK-R" panose="02020400000000000000" pitchFamily="18" charset="-128"/>
              </a:rPr>
              <a:t>使用）</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gn="ctr"/>
            <a:r>
              <a:rPr lang="ja-JP" altLang="en-US" sz="1600" dirty="0">
                <a:latin typeface="UD デジタル 教科書体 NK-R" panose="02020400000000000000" pitchFamily="18" charset="-128"/>
                <a:ea typeface="UD デジタル 教科書体 NK-R" panose="02020400000000000000" pitchFamily="18" charset="-128"/>
              </a:rPr>
              <a:t>気候変動適応情報プラットフォーム（</a:t>
            </a:r>
            <a:r>
              <a:rPr lang="en-US" altLang="ja-JP" sz="1600" dirty="0">
                <a:latin typeface="UD デジタル 教科書体 NK-R" panose="02020400000000000000" pitchFamily="18" charset="-128"/>
                <a:ea typeface="UD デジタル 教科書体 NK-R" panose="02020400000000000000" pitchFamily="18" charset="-128"/>
              </a:rPr>
              <a:t>A-PLAT</a:t>
            </a:r>
            <a:r>
              <a:rPr lang="ja-JP" altLang="en-US" sz="1600" dirty="0">
                <a:latin typeface="UD デジタル 教科書体 NK-R" panose="02020400000000000000" pitchFamily="18" charset="-128"/>
                <a:ea typeface="UD デジタル 教科書体 NK-R" panose="02020400000000000000" pitchFamily="18" charset="-128"/>
              </a:rPr>
              <a:t>）より</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4237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224343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6</a:t>
            </a:r>
            <a:r>
              <a:rPr lang="ja-JP" altLang="en-US" dirty="0">
                <a:latin typeface="UD デジタル 教科書体 NK-B" panose="02020700000000000000" pitchFamily="18" charset="-128"/>
                <a:ea typeface="UD デジタル 教科書体 NK-B" panose="02020700000000000000" pitchFamily="18" charset="-128"/>
              </a:rPr>
              <a:t>問）ある果物は、現在、長野県や東北の平野部で栽培されていますが、２１世紀末になると、栽培適地（栽培に適した地域）が北海道へ移動することが予測されています。その果物は何でしょうか。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17</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38328" y="2589516"/>
            <a:ext cx="8549640"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　ウンシュウミカン</a:t>
            </a:r>
            <a:endParaRPr lang="en-US" altLang="ja-JP" sz="3600" dirty="0">
              <a:latin typeface="UD デジタル 教科書体 NK-R" panose="02020400000000000000" pitchFamily="18" charset="-128"/>
              <a:ea typeface="UD デジタル 教科書体 NK-R" panose="02020400000000000000" pitchFamily="18" charset="-128"/>
            </a:endParaRPr>
          </a:p>
          <a:p>
            <a:endParaRPr kumimoji="1"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a:t>
            </a:r>
            <a:r>
              <a:rPr lang="ja-JP" altLang="en-US" sz="3600" dirty="0">
                <a:latin typeface="UD デジタル 教科書体 NK-R" panose="02020400000000000000" pitchFamily="18" charset="-128"/>
                <a:ea typeface="UD デジタル 教科書体 NK-R" panose="02020400000000000000" pitchFamily="18" charset="-128"/>
              </a:rPr>
              <a:t>リンゴ</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③　ブドウ</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④　</a:t>
            </a:r>
            <a:r>
              <a:rPr lang="ja-JP" altLang="en-US" sz="3600" dirty="0">
                <a:latin typeface="UD デジタル 教科書体 NK-R" panose="02020400000000000000" pitchFamily="18" charset="-128"/>
                <a:ea typeface="UD デジタル 教科書体 NK-R" panose="02020400000000000000" pitchFamily="18" charset="-128"/>
              </a:rPr>
              <a:t>ニホンナシ</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1521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93288"/>
            <a:ext cx="9144000" cy="13560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正解は②リンゴです。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18</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01752" y="1364807"/>
            <a:ext cx="8549640" cy="3108543"/>
          </a:xfrm>
          <a:prstGeom prst="rect">
            <a:avLst/>
          </a:prstGeom>
          <a:noFill/>
          <a:ln w="9525">
            <a:noFill/>
            <a:miter lim="800000"/>
            <a:headEnd/>
            <a:tailEnd/>
          </a:ln>
        </p:spPr>
        <p:txBody>
          <a:bodyPr wrap="square">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果樹は特に気候への適応性が非常に低い作物であると言われています。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リンゴに限らず、他の果物においても適地が移動することが予測されています。</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また、タンカン等の亜熱帯果樹は栽培適地が広がる可能性があります。</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7" name="図 6">
            <a:extLst>
              <a:ext uri="{FF2B5EF4-FFF2-40B4-BE49-F238E27FC236}">
                <a16:creationId xmlns:a16="http://schemas.microsoft.com/office/drawing/2014/main" id="{B44B3B84-A7C2-471E-B861-DF45F57C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412" y="3941763"/>
            <a:ext cx="2962275" cy="2724150"/>
          </a:xfrm>
          <a:prstGeom prst="rect">
            <a:avLst/>
          </a:prstGeom>
        </p:spPr>
      </p:pic>
    </p:spTree>
    <p:extLst>
      <p:ext uri="{BB962C8B-B14F-4D97-AF65-F5344CB8AC3E}">
        <p14:creationId xmlns:p14="http://schemas.microsoft.com/office/powerpoint/2010/main" val="78723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2646556"/>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7</a:t>
            </a:r>
            <a:r>
              <a:rPr lang="ja-JP" altLang="en-US" dirty="0">
                <a:latin typeface="UD デジタル 教科書体 NK-B" panose="02020700000000000000" pitchFamily="18" charset="-128"/>
                <a:ea typeface="UD デジタル 教科書体 NK-B" panose="02020700000000000000" pitchFamily="18" charset="-128"/>
              </a:rPr>
              <a:t>問）地球温暖化に伴う気候変動によって様々な影響が生じたとしても、安全に生活できるように工夫することは非常に重要で、その対策のことを「適応策」といいます。次の中で「適応策」と考えられるのはどれです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19</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165327" y="3259190"/>
            <a:ext cx="8662220" cy="3170099"/>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特に暑い日は熱中症にならないようにエアコンを使う。</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pPr marL="628650" indent="-628650"/>
            <a:r>
              <a:rPr lang="ja-JP" altLang="en-US" sz="2800" dirty="0">
                <a:latin typeface="UD デジタル 教科書体 NK-R" panose="02020400000000000000" pitchFamily="18" charset="-128"/>
                <a:ea typeface="UD デジタル 教科書体 NK-R" panose="02020400000000000000" pitchFamily="18" charset="-128"/>
              </a:rPr>
              <a:t>②</a:t>
            </a:r>
            <a:r>
              <a:rPr kumimoji="1" lang="ja-JP" altLang="en-US" sz="2800" dirty="0">
                <a:latin typeface="UD デジタル 教科書体 NK-R" panose="02020400000000000000" pitchFamily="18" charset="-128"/>
                <a:ea typeface="UD デジタル 教科書体 NK-R" panose="02020400000000000000" pitchFamily="18" charset="-128"/>
              </a:rPr>
              <a:t>　大雨による災害に備え、避難する場所を確認しておく。</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628650" indent="-628650"/>
            <a:endParaRPr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③　大雨によって川が氾濫しないように堤防を高くする。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④</a:t>
            </a:r>
            <a:r>
              <a:rPr kumimoji="1" lang="ja-JP" altLang="en-US" sz="2800" dirty="0">
                <a:latin typeface="UD デジタル 教科書体 NK-R" panose="02020400000000000000" pitchFamily="18" charset="-128"/>
                <a:ea typeface="UD デジタル 教科書体 NK-R" panose="02020400000000000000" pitchFamily="18" charset="-128"/>
              </a:rPr>
              <a:t>　ブドウにおいて、着色不良対策として新たな品種を</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導入する。</a:t>
            </a:r>
          </a:p>
        </p:txBody>
      </p:sp>
    </p:spTree>
    <p:extLst>
      <p:ext uri="{BB962C8B-B14F-4D97-AF65-F5344CB8AC3E}">
        <p14:creationId xmlns:p14="http://schemas.microsoft.com/office/powerpoint/2010/main" val="420890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地球温暖化とは何か知っていますか？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32719" y="1228397"/>
            <a:ext cx="5944579" cy="4401205"/>
          </a:xfrm>
          <a:prstGeom prst="rect">
            <a:avLst/>
          </a:prstGeom>
          <a:noFill/>
          <a:ln w="9525">
            <a:noFill/>
            <a:miter lim="800000"/>
            <a:headEnd/>
            <a:tailEnd/>
          </a:ln>
        </p:spPr>
        <p:txBody>
          <a:bodyPr wrap="square">
            <a:spAutoFit/>
          </a:bodyPr>
          <a:lstStyle/>
          <a:p>
            <a:r>
              <a:rPr kumimoji="1" lang="ja-JP" altLang="en-US" sz="4000" dirty="0">
                <a:latin typeface="UD デジタル 教科書体 NK-R" panose="02020400000000000000" pitchFamily="18" charset="-128"/>
                <a:ea typeface="UD デジタル 教科書体 NK-R" panose="02020400000000000000" pitchFamily="18" charset="-128"/>
              </a:rPr>
              <a:t>①　よく知っている</a:t>
            </a:r>
            <a:endParaRPr kumimoji="1" lang="en-US" altLang="ja-JP" sz="4000" dirty="0">
              <a:latin typeface="UD デジタル 教科書体 NK-R" panose="02020400000000000000" pitchFamily="18" charset="-128"/>
              <a:ea typeface="UD デジタル 教科書体 NK-R" panose="02020400000000000000" pitchFamily="18" charset="-128"/>
            </a:endParaRPr>
          </a:p>
          <a:p>
            <a:endParaRPr lang="en-US" altLang="ja-JP" sz="4000" dirty="0">
              <a:latin typeface="UD デジタル 教科書体 NK-R" panose="02020400000000000000" pitchFamily="18" charset="-128"/>
              <a:ea typeface="UD デジタル 教科書体 NK-R" panose="02020400000000000000" pitchFamily="18" charset="-128"/>
            </a:endParaRPr>
          </a:p>
          <a:p>
            <a:r>
              <a:rPr kumimoji="1" lang="ja-JP" altLang="en-US" sz="4000" dirty="0">
                <a:latin typeface="UD デジタル 教科書体 NK-R" panose="02020400000000000000" pitchFamily="18" charset="-128"/>
                <a:ea typeface="UD デジタル 教科書体 NK-R" panose="02020400000000000000" pitchFamily="18" charset="-128"/>
              </a:rPr>
              <a:t>②　なんとなく知っている</a:t>
            </a:r>
            <a:endParaRPr kumimoji="1" lang="en-US" altLang="ja-JP" sz="4000" dirty="0">
              <a:latin typeface="UD デジタル 教科書体 NK-R" panose="02020400000000000000" pitchFamily="18" charset="-128"/>
              <a:ea typeface="UD デジタル 教科書体 NK-R" panose="02020400000000000000" pitchFamily="18" charset="-128"/>
            </a:endParaRPr>
          </a:p>
          <a:p>
            <a:endParaRPr lang="en-US" altLang="ja-JP" sz="4000" dirty="0">
              <a:latin typeface="UD デジタル 教科書体 NK-R" panose="02020400000000000000" pitchFamily="18" charset="-128"/>
              <a:ea typeface="UD デジタル 教科書体 NK-R" panose="02020400000000000000" pitchFamily="18" charset="-128"/>
            </a:endParaRPr>
          </a:p>
          <a:p>
            <a:r>
              <a:rPr kumimoji="1" lang="ja-JP" altLang="en-US" sz="4000" dirty="0">
                <a:latin typeface="UD デジタル 教科書体 NK-R" panose="02020400000000000000" pitchFamily="18" charset="-128"/>
                <a:ea typeface="UD デジタル 教科書体 NK-R" panose="02020400000000000000" pitchFamily="18" charset="-128"/>
              </a:rPr>
              <a:t>③　聞いたことはある</a:t>
            </a:r>
            <a:endParaRPr kumimoji="1" lang="en-US" altLang="ja-JP" sz="4000" dirty="0">
              <a:latin typeface="UD デジタル 教科書体 NK-R" panose="02020400000000000000" pitchFamily="18" charset="-128"/>
              <a:ea typeface="UD デジタル 教科書体 NK-R" panose="02020400000000000000" pitchFamily="18" charset="-128"/>
            </a:endParaRPr>
          </a:p>
          <a:p>
            <a:endParaRPr lang="en-US" altLang="ja-JP" sz="4000" dirty="0">
              <a:latin typeface="UD デジタル 教科書体 NK-R" panose="02020400000000000000" pitchFamily="18" charset="-128"/>
              <a:ea typeface="UD デジタル 教科書体 NK-R" panose="02020400000000000000" pitchFamily="18" charset="-128"/>
            </a:endParaRPr>
          </a:p>
          <a:p>
            <a:r>
              <a:rPr kumimoji="1" lang="ja-JP" altLang="en-US" sz="4000" dirty="0">
                <a:latin typeface="UD デジタル 教科書体 NK-R" panose="02020400000000000000" pitchFamily="18" charset="-128"/>
                <a:ea typeface="UD デジタル 教科書体 NK-R" panose="02020400000000000000" pitchFamily="18" charset="-128"/>
              </a:rPr>
              <a:t>④　知らない</a:t>
            </a:r>
            <a:endParaRPr kumimoji="1"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F2AAB73D-1CCD-4458-90A5-0E69825E92D7}"/>
              </a:ext>
            </a:extLst>
          </p:cNvPr>
          <p:cNvSpPr txBox="1"/>
          <p:nvPr/>
        </p:nvSpPr>
        <p:spPr>
          <a:xfrm>
            <a:off x="530577" y="6024576"/>
            <a:ext cx="8240889" cy="523220"/>
          </a:xfrm>
          <a:prstGeom prst="rect">
            <a:avLst/>
          </a:prstGeom>
          <a:noFill/>
        </p:spPr>
        <p:txBody>
          <a:bodyPr wrap="square" rtlCol="0">
            <a:spAutoFit/>
          </a:bodyPr>
          <a:lstStyle/>
          <a:p>
            <a:r>
              <a:rPr kumimoji="1" lang="en-US" altLang="ja-JP" sz="2800" b="1" dirty="0"/>
              <a:t>※</a:t>
            </a:r>
            <a:r>
              <a:rPr kumimoji="1" lang="ja-JP" altLang="en-US" sz="2800" b="1" dirty="0"/>
              <a:t>　問題は４ページから始まります。</a:t>
            </a:r>
          </a:p>
        </p:txBody>
      </p:sp>
    </p:spTree>
    <p:extLst>
      <p:ext uri="{BB962C8B-B14F-4D97-AF65-F5344CB8AC3E}">
        <p14:creationId xmlns:p14="http://schemas.microsoft.com/office/powerpoint/2010/main" val="151390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56446" y="198971"/>
            <a:ext cx="9256889" cy="1869807"/>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正解は①～④、すべて正解。特に暑い日はエアコンを使うことも大事です。また、災害に備えて準備することも大切です。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20</a:t>
            </a:fld>
            <a:endParaRPr kumimoji="1" lang="ja-JP" altLang="en-US"/>
          </a:p>
        </p:txBody>
      </p:sp>
      <p:pic>
        <p:nvPicPr>
          <p:cNvPr id="5" name="図 4">
            <a:extLst>
              <a:ext uri="{FF2B5EF4-FFF2-40B4-BE49-F238E27FC236}">
                <a16:creationId xmlns:a16="http://schemas.microsoft.com/office/drawing/2014/main" id="{74E5CE0F-3A16-49FC-A5DD-A3DDEDAB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61" y="1925567"/>
            <a:ext cx="3142839" cy="2419987"/>
          </a:xfrm>
          <a:prstGeom prst="rect">
            <a:avLst/>
          </a:prstGeom>
        </p:spPr>
      </p:pic>
      <p:pic>
        <p:nvPicPr>
          <p:cNvPr id="7" name="図 6">
            <a:extLst>
              <a:ext uri="{FF2B5EF4-FFF2-40B4-BE49-F238E27FC236}">
                <a16:creationId xmlns:a16="http://schemas.microsoft.com/office/drawing/2014/main" id="{773AF915-6427-4FCE-B3F8-24A6D57CF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75" y="4492022"/>
            <a:ext cx="3468209" cy="2297688"/>
          </a:xfrm>
          <a:prstGeom prst="rect">
            <a:avLst/>
          </a:prstGeom>
        </p:spPr>
      </p:pic>
      <p:sp>
        <p:nvSpPr>
          <p:cNvPr id="11" name="タイトル 1">
            <a:extLst>
              <a:ext uri="{FF2B5EF4-FFF2-40B4-BE49-F238E27FC236}">
                <a16:creationId xmlns:a16="http://schemas.microsoft.com/office/drawing/2014/main" id="{0372CC46-E675-46DE-B673-CA5650838E84}"/>
              </a:ext>
            </a:extLst>
          </p:cNvPr>
          <p:cNvSpPr txBox="1">
            <a:spLocks/>
          </p:cNvSpPr>
          <p:nvPr/>
        </p:nvSpPr>
        <p:spPr bwMode="auto">
          <a:xfrm>
            <a:off x="45720" y="2072035"/>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①</a:t>
            </a:r>
          </a:p>
        </p:txBody>
      </p:sp>
      <p:sp>
        <p:nvSpPr>
          <p:cNvPr id="12" name="タイトル 1">
            <a:extLst>
              <a:ext uri="{FF2B5EF4-FFF2-40B4-BE49-F238E27FC236}">
                <a16:creationId xmlns:a16="http://schemas.microsoft.com/office/drawing/2014/main" id="{A3F6B5C5-B24E-4199-A0F7-E53324576A61}"/>
              </a:ext>
            </a:extLst>
          </p:cNvPr>
          <p:cNvSpPr txBox="1">
            <a:spLocks/>
          </p:cNvSpPr>
          <p:nvPr/>
        </p:nvSpPr>
        <p:spPr bwMode="auto">
          <a:xfrm>
            <a:off x="4537205" y="4508531"/>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④</a:t>
            </a:r>
          </a:p>
        </p:txBody>
      </p:sp>
      <p:sp>
        <p:nvSpPr>
          <p:cNvPr id="13" name="タイトル 1">
            <a:extLst>
              <a:ext uri="{FF2B5EF4-FFF2-40B4-BE49-F238E27FC236}">
                <a16:creationId xmlns:a16="http://schemas.microsoft.com/office/drawing/2014/main" id="{5A48C910-115A-447E-9455-9FC497AEBC05}"/>
              </a:ext>
            </a:extLst>
          </p:cNvPr>
          <p:cNvSpPr txBox="1">
            <a:spLocks/>
          </p:cNvSpPr>
          <p:nvPr/>
        </p:nvSpPr>
        <p:spPr bwMode="auto">
          <a:xfrm>
            <a:off x="56470" y="4530470"/>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③</a:t>
            </a:r>
          </a:p>
        </p:txBody>
      </p:sp>
      <p:pic>
        <p:nvPicPr>
          <p:cNvPr id="10" name="図 9">
            <a:extLst>
              <a:ext uri="{FF2B5EF4-FFF2-40B4-BE49-F238E27FC236}">
                <a16:creationId xmlns:a16="http://schemas.microsoft.com/office/drawing/2014/main" id="{4B97985D-1241-4688-9268-0B16553DA7FF}"/>
              </a:ext>
            </a:extLst>
          </p:cNvPr>
          <p:cNvPicPr>
            <a:picLocks noChangeAspect="1"/>
          </p:cNvPicPr>
          <p:nvPr/>
        </p:nvPicPr>
        <p:blipFill>
          <a:blip r:embed="rId5"/>
          <a:stretch>
            <a:fillRect/>
          </a:stretch>
        </p:blipFill>
        <p:spPr>
          <a:xfrm>
            <a:off x="5226911" y="2091959"/>
            <a:ext cx="3352714" cy="1878077"/>
          </a:xfrm>
          <a:prstGeom prst="rect">
            <a:avLst/>
          </a:prstGeom>
        </p:spPr>
      </p:pic>
      <p:sp>
        <p:nvSpPr>
          <p:cNvPr id="14" name="タイトル 1">
            <a:extLst>
              <a:ext uri="{FF2B5EF4-FFF2-40B4-BE49-F238E27FC236}">
                <a16:creationId xmlns:a16="http://schemas.microsoft.com/office/drawing/2014/main" id="{48D6920E-8AC8-4FFD-AE39-221F89BBC9FD}"/>
              </a:ext>
            </a:extLst>
          </p:cNvPr>
          <p:cNvSpPr txBox="1">
            <a:spLocks/>
          </p:cNvSpPr>
          <p:nvPr/>
        </p:nvSpPr>
        <p:spPr bwMode="auto">
          <a:xfrm>
            <a:off x="4378742" y="2023362"/>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②</a:t>
            </a:r>
          </a:p>
        </p:txBody>
      </p:sp>
      <p:pic>
        <p:nvPicPr>
          <p:cNvPr id="15" name="図 14">
            <a:extLst>
              <a:ext uri="{FF2B5EF4-FFF2-40B4-BE49-F238E27FC236}">
                <a16:creationId xmlns:a16="http://schemas.microsoft.com/office/drawing/2014/main" id="{B3F28ECF-51FD-4ED0-8540-7FCBE419E8D0}"/>
              </a:ext>
            </a:extLst>
          </p:cNvPr>
          <p:cNvPicPr>
            <a:picLocks noChangeAspect="1"/>
          </p:cNvPicPr>
          <p:nvPr/>
        </p:nvPicPr>
        <p:blipFill>
          <a:blip r:embed="rId6"/>
          <a:stretch>
            <a:fillRect/>
          </a:stretch>
        </p:blipFill>
        <p:spPr>
          <a:xfrm>
            <a:off x="5323589" y="4492021"/>
            <a:ext cx="2623789" cy="2276137"/>
          </a:xfrm>
          <a:prstGeom prst="rect">
            <a:avLst/>
          </a:prstGeom>
        </p:spPr>
      </p:pic>
    </p:spTree>
    <p:extLst>
      <p:ext uri="{BB962C8B-B14F-4D97-AF65-F5344CB8AC3E}">
        <p14:creationId xmlns:p14="http://schemas.microsoft.com/office/powerpoint/2010/main" val="341684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93288"/>
            <a:ext cx="9144000" cy="2051016"/>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8</a:t>
            </a:r>
            <a:r>
              <a:rPr lang="ja-JP" altLang="en-US" dirty="0">
                <a:latin typeface="UD デジタル 教科書体 NK-B" panose="02020700000000000000" pitchFamily="18" charset="-128"/>
                <a:ea typeface="UD デジタル 教科書体 NK-B" panose="02020700000000000000" pitchFamily="18" charset="-128"/>
              </a:rPr>
              <a:t>問）</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最近、気温上昇による猛暑日等の増加によって、熱中症搬送者数が増加しています。次の選択肢のうち、熱中症にかかわる「適応策」</a:t>
            </a:r>
            <a:r>
              <a:rPr lang="ja-JP" altLang="en-US" dirty="0">
                <a:latin typeface="UD デジタル 教科書体 NK-B" panose="02020700000000000000" pitchFamily="18" charset="-128"/>
                <a:ea typeface="UD デジタル 教科書体 NK-B" panose="02020700000000000000" pitchFamily="18" charset="-128"/>
              </a:rPr>
              <a:t>はどれでしょうか。あてはまるものをすべて選んでください。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21</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0" y="2545369"/>
            <a:ext cx="9144000" cy="3600986"/>
          </a:xfrm>
          <a:prstGeom prst="rect">
            <a:avLst/>
          </a:prstGeom>
          <a:noFill/>
          <a:ln w="9525">
            <a:noFill/>
            <a:miter lim="800000"/>
            <a:headEnd/>
            <a:tailEnd/>
          </a:ln>
        </p:spPr>
        <p:txBody>
          <a:bodyPr wrap="square">
            <a:spAutoFit/>
          </a:bodyPr>
          <a:lstStyle/>
          <a:p>
            <a:pPr marL="541338" indent="-541338"/>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熱中症アラートの情報を確認し、熱中症のリスクが高い日は注意をして過ごす。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endParaRPr lang="en-US" altLang="ja-JP" sz="20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②　こまめに水分・塩分を補給する。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endParaRPr lang="en-US" altLang="ja-JP" sz="20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③　暑くなり始める時期からウォーキング等を継続することで、暑さに備えた体作りをする。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endParaRPr lang="en-US" altLang="ja-JP" sz="20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④　電力を消費しないよう暑い日でも冷房を全く使わない</a:t>
            </a:r>
            <a:r>
              <a:rPr lang="ja-JP" altLang="en-US" sz="2800" dirty="0">
                <a:latin typeface="UD デジタル 教科書体 NK-R" panose="02020400000000000000" pitchFamily="18" charset="-128"/>
                <a:ea typeface="UD デジタル 教科書体 NK-R" panose="02020400000000000000" pitchFamily="18" charset="-128"/>
              </a:rPr>
              <a:t>。</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8771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93288"/>
            <a:ext cx="9144000" cy="13560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①から③は重要な熱中症対策であり、適応策です。正解は①②③。</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22</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01752" y="1364807"/>
            <a:ext cx="8549640" cy="3708708"/>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普段の生活において、</a:t>
            </a:r>
            <a:r>
              <a:rPr kumimoji="1" lang="ja-JP" altLang="en-US" sz="2800" dirty="0">
                <a:latin typeface="UD デジタル 教科書体 NK-R" panose="02020400000000000000" pitchFamily="18" charset="-128"/>
                <a:ea typeface="UD デジタル 教科書体 NK-R" panose="02020400000000000000" pitchFamily="18" charset="-128"/>
              </a:rPr>
              <a:t>こまめな水分補給や暑さに備えた体作りによって熱中症になりにくくすることができます。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また、暑くなる時期は、熱中症アラートの情報を確認し、熱中症のリスクが高い日は注意をして過ごすことが勧められています。</a:t>
            </a: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冷房を全く使わないことは、時に身の危険につながる可能性もあります。冷房などもバランスよく活用することが重要です。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2E553414-3CF2-481C-B4D9-C851C1718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1" y="4587544"/>
            <a:ext cx="2651759" cy="2041856"/>
          </a:xfrm>
          <a:prstGeom prst="rect">
            <a:avLst/>
          </a:prstGeom>
        </p:spPr>
      </p:pic>
      <p:pic>
        <p:nvPicPr>
          <p:cNvPr id="6" name="図 5">
            <a:extLst>
              <a:ext uri="{FF2B5EF4-FFF2-40B4-BE49-F238E27FC236}">
                <a16:creationId xmlns:a16="http://schemas.microsoft.com/office/drawing/2014/main" id="{12F06457-F550-48B1-9208-1CCB618E5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915" y="4680717"/>
            <a:ext cx="1942485" cy="2004646"/>
          </a:xfrm>
          <a:prstGeom prst="rect">
            <a:avLst/>
          </a:prstGeom>
        </p:spPr>
      </p:pic>
    </p:spTree>
    <p:extLst>
      <p:ext uri="{BB962C8B-B14F-4D97-AF65-F5344CB8AC3E}">
        <p14:creationId xmlns:p14="http://schemas.microsoft.com/office/powerpoint/2010/main" val="3869401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254479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9</a:t>
            </a:r>
            <a:r>
              <a:rPr lang="ja-JP" altLang="en-US" dirty="0">
                <a:latin typeface="UD デジタル 教科書体 NK-B" panose="02020700000000000000" pitchFamily="18" charset="-128"/>
                <a:ea typeface="UD デジタル 教科書体 NK-B" panose="02020700000000000000" pitchFamily="18" charset="-128"/>
              </a:rPr>
              <a:t>問）最近、極端に強い雨が</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増加して</a:t>
            </a:r>
            <a:r>
              <a:rPr lang="ja-JP" altLang="en-US" dirty="0">
                <a:latin typeface="UD デジタル 教科書体 NK-B" panose="02020700000000000000" pitchFamily="18" charset="-128"/>
                <a:ea typeface="UD デジタル 教科書体 NK-B" panose="02020700000000000000" pitchFamily="18" charset="-128"/>
              </a:rPr>
              <a:t>いることで各地で豪雨による災害が発生しています。これも地球温暖化に伴う気候変動の影響が考えられると言われていますが、自分自身ができる適応策としてどのようなものが考えられる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23</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55638" y="2966089"/>
            <a:ext cx="8642555" cy="3785652"/>
          </a:xfrm>
          <a:prstGeom prst="rect">
            <a:avLst/>
          </a:prstGeom>
          <a:noFill/>
          <a:ln w="9525">
            <a:noFill/>
            <a:miter lim="800000"/>
            <a:headEnd/>
            <a:tailEnd/>
          </a:ln>
        </p:spPr>
        <p:txBody>
          <a:bodyPr wrap="square">
            <a:spAutoFit/>
          </a:bodyPr>
          <a:lstStyle/>
          <a:p>
            <a:pPr marL="452438" indent="-452438"/>
            <a:r>
              <a:rPr lang="ja-JP" altLang="en-US" sz="2400" dirty="0">
                <a:latin typeface="UD デジタル 教科書体 NK-R" panose="02020400000000000000" pitchFamily="18" charset="-128"/>
                <a:ea typeface="UD デジタル 教科書体 NK-R" panose="02020400000000000000" pitchFamily="18" charset="-128"/>
              </a:rPr>
              <a:t>①</a:t>
            </a:r>
            <a:r>
              <a:rPr kumimoji="1" lang="ja-JP" altLang="en-US" sz="2400" dirty="0">
                <a:latin typeface="UD デジタル 教科書体 NK-R" panose="02020400000000000000" pitchFamily="18" charset="-128"/>
                <a:ea typeface="UD デジタル 教科書体 NK-R" panose="02020400000000000000" pitchFamily="18" charset="-128"/>
              </a:rPr>
              <a:t>　自分が住んでいる地域のハザードマップを見て、危険なエリアと避難場所を確認しておく。</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endParaRPr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r>
              <a:rPr kumimoji="1" lang="ja-JP" altLang="en-US" sz="2400" dirty="0">
                <a:latin typeface="UD デジタル 教科書体 NK-R" panose="02020400000000000000" pitchFamily="18" charset="-128"/>
                <a:ea typeface="UD デジタル 教科書体 NK-R" panose="02020400000000000000" pitchFamily="18" charset="-128"/>
              </a:rPr>
              <a:t>②　家族や知人と連絡手段を確認しておく。</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endParaRPr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r>
              <a:rPr kumimoji="1" lang="ja-JP" altLang="en-US" sz="2400" dirty="0">
                <a:latin typeface="UD デジタル 教科書体 NK-R" panose="02020400000000000000" pitchFamily="18" charset="-128"/>
                <a:ea typeface="UD デジタル 教科書体 NK-R" panose="02020400000000000000" pitchFamily="18" charset="-128"/>
              </a:rPr>
              <a:t>③　非常時に持ち出すべきものをあらかじめリュックサックに詰めておく。</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endParaRPr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r>
              <a:rPr kumimoji="1" lang="ja-JP" altLang="en-US" sz="2400" dirty="0">
                <a:latin typeface="UD デジタル 教科書体 NK-R" panose="02020400000000000000" pitchFamily="18" charset="-128"/>
                <a:ea typeface="UD デジタル 教科書体 NK-R" panose="02020400000000000000" pitchFamily="18" charset="-128"/>
              </a:rPr>
              <a:t>④　大雨の予報が出された</a:t>
            </a:r>
            <a:r>
              <a:rPr lang="ja-JP" altLang="en-US" sz="2400" dirty="0">
                <a:latin typeface="UD デジタル 教科書体 NK-R" panose="02020400000000000000" pitchFamily="18" charset="-128"/>
                <a:ea typeface="UD デジタル 教科書体 NK-R" panose="02020400000000000000" pitchFamily="18" charset="-128"/>
              </a:rPr>
              <a:t>時</a:t>
            </a:r>
            <a:r>
              <a:rPr kumimoji="1" lang="ja-JP" altLang="en-US" sz="2400" dirty="0">
                <a:latin typeface="UD デジタル 教科書体 NK-R" panose="02020400000000000000" pitchFamily="18" charset="-128"/>
                <a:ea typeface="UD デジタル 教科書体 NK-R" panose="02020400000000000000" pitchFamily="18" charset="-128"/>
              </a:rPr>
              <a:t>に、川が溢れていないか様子を見に行く。</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7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8674100" cy="133778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災害</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発生</a:t>
            </a:r>
            <a:r>
              <a:rPr lang="ja-JP" altLang="en-US" dirty="0">
                <a:latin typeface="UD デジタル 教科書体 NK-B" panose="02020700000000000000" pitchFamily="18" charset="-128"/>
                <a:ea typeface="UD デジタル 教科書体 NK-B" panose="02020700000000000000" pitchFamily="18" charset="-128"/>
              </a:rPr>
              <a:t>前に事前に備えておくことも「適応策」の１つです。正解は①②③。</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24</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176979" y="1525959"/>
            <a:ext cx="8799871" cy="3447098"/>
          </a:xfrm>
          <a:prstGeom prst="rect">
            <a:avLst/>
          </a:prstGeom>
          <a:noFill/>
          <a:ln w="9525">
            <a:noFill/>
            <a:miter lim="800000"/>
            <a:headEnd/>
            <a:tailEnd/>
          </a:ln>
        </p:spPr>
        <p:txBody>
          <a:bodyPr wrap="square">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ハザードマップを見て、危険なエリアと避難場所を確認しておくことで、いざ豪雨の際に、どこに避難すればいいか理解でき、迅速な避難行動につながります。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また、避難の際の持ち物を用意しておくこと、避難時に家族や知人と連絡が取れるようにしておくことも重要です。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大雨の際には足元が悪いこともあり、川に落ちてしまう可能性も考えられ、川には絶対に近づかないようにしましょう。</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E7149500-5292-4D03-9A30-F2C86F7F9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803" y="5077765"/>
            <a:ext cx="2780157" cy="1557350"/>
          </a:xfrm>
          <a:prstGeom prst="rect">
            <a:avLst/>
          </a:prstGeom>
        </p:spPr>
      </p:pic>
      <p:pic>
        <p:nvPicPr>
          <p:cNvPr id="6" name="図 5">
            <a:extLst>
              <a:ext uri="{FF2B5EF4-FFF2-40B4-BE49-F238E27FC236}">
                <a16:creationId xmlns:a16="http://schemas.microsoft.com/office/drawing/2014/main" id="{77A13487-E9C4-4569-AE7F-A7EE0BB8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712" y="5129966"/>
            <a:ext cx="2038912" cy="1485857"/>
          </a:xfrm>
          <a:prstGeom prst="rect">
            <a:avLst/>
          </a:prstGeom>
        </p:spPr>
      </p:pic>
    </p:spTree>
    <p:extLst>
      <p:ext uri="{BB962C8B-B14F-4D97-AF65-F5344CB8AC3E}">
        <p14:creationId xmlns:p14="http://schemas.microsoft.com/office/powerpoint/2010/main" val="220122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83456"/>
            <a:ext cx="9144000" cy="174012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10</a:t>
            </a:r>
            <a:r>
              <a:rPr lang="ja-JP" altLang="en-US" dirty="0">
                <a:latin typeface="UD デジタル 教科書体 NK-B" panose="02020700000000000000" pitchFamily="18" charset="-128"/>
                <a:ea typeface="UD デジタル 教科書体 NK-B" panose="02020700000000000000" pitchFamily="18" charset="-128"/>
              </a:rPr>
              <a:t>問） </a:t>
            </a:r>
            <a:r>
              <a:rPr lang="en-US" altLang="ja-JP" dirty="0">
                <a:latin typeface="UD デジタル 教科書体 NK-B" panose="02020700000000000000" pitchFamily="18" charset="-128"/>
                <a:ea typeface="UD デジタル 教科書体 NK-B" panose="02020700000000000000" pitchFamily="18" charset="-128"/>
              </a:rPr>
              <a:t>2015</a:t>
            </a:r>
            <a:r>
              <a:rPr lang="ja-JP" altLang="en-US" dirty="0">
                <a:latin typeface="UD デジタル 教科書体 NK-B" panose="02020700000000000000" pitchFamily="18" charset="-128"/>
                <a:ea typeface="UD デジタル 教科書体 NK-B" panose="02020700000000000000" pitchFamily="18" charset="-128"/>
              </a:rPr>
              <a:t>年に世界各国で議論し、平均気温の上昇を</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以下に抑えられるように温暖化対策を進めていくことを決めました。この取り決めを何というでしょうか。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25</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2156895"/>
            <a:ext cx="8549640"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a:t>
            </a:r>
            <a:r>
              <a:rPr kumimoji="1" lang="ja-JP" altLang="en-US" sz="3600" dirty="0">
                <a:latin typeface="UD デジタル 教科書体 NK-R" panose="02020400000000000000" pitchFamily="18" charset="-128"/>
                <a:ea typeface="UD デジタル 教科書体 NK-R" panose="02020400000000000000" pitchFamily="18" charset="-128"/>
              </a:rPr>
              <a:t>　京都議定書</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パリ協定</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③　</a:t>
            </a:r>
            <a:r>
              <a:rPr lang="ja-JP" altLang="en-US" sz="3600" dirty="0">
                <a:latin typeface="UD デジタル 教科書体 NK-R" panose="02020400000000000000" pitchFamily="18" charset="-128"/>
                <a:ea typeface="UD デジタル 教科書体 NK-R" panose="02020400000000000000" pitchFamily="18" charset="-128"/>
              </a:rPr>
              <a:t>国連</a:t>
            </a:r>
            <a:r>
              <a:rPr kumimoji="1" lang="ja-JP" altLang="en-US" sz="3600" dirty="0">
                <a:latin typeface="UD デジタル 教科書体 NK-R" panose="02020400000000000000" pitchFamily="18" charset="-128"/>
                <a:ea typeface="UD デジタル 教科書体 NK-R" panose="02020400000000000000" pitchFamily="18" charset="-128"/>
              </a:rPr>
              <a:t>サミット</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④　北海道洞爺湖サミット</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416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73624"/>
            <a:ext cx="9144000" cy="174012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世界各国が平均気温の上昇を</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以下に抑えられるように温暖化対策を進めていくという取り決めをパリ協定といいます。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26</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65471" y="1857700"/>
            <a:ext cx="8585921" cy="954107"/>
          </a:xfrm>
          <a:prstGeom prst="rect">
            <a:avLst/>
          </a:prstGeom>
          <a:noFill/>
          <a:ln w="9525">
            <a:noFill/>
            <a:miter lim="800000"/>
            <a:headEnd/>
            <a:tailEnd/>
          </a:ln>
        </p:spPr>
        <p:txBody>
          <a:bodyPr wrap="square">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2015</a:t>
            </a:r>
            <a:r>
              <a:rPr kumimoji="1" lang="ja-JP" altLang="en-US" sz="2800" dirty="0">
                <a:latin typeface="UD デジタル 教科書体 NK-R" panose="02020400000000000000" pitchFamily="18" charset="-128"/>
                <a:ea typeface="UD デジタル 教科書体 NK-R" panose="02020400000000000000" pitchFamily="18" charset="-128"/>
              </a:rPr>
              <a:t>年に行われた</a:t>
            </a:r>
            <a:r>
              <a:rPr kumimoji="1" lang="en-US" altLang="ja-JP" sz="2800" dirty="0">
                <a:latin typeface="UD デジタル 教科書体 NK-R" panose="02020400000000000000" pitchFamily="18" charset="-128"/>
                <a:ea typeface="UD デジタル 教科書体 NK-R" panose="02020400000000000000" pitchFamily="18" charset="-128"/>
              </a:rPr>
              <a:t>COP21</a:t>
            </a:r>
            <a:r>
              <a:rPr kumimoji="1" lang="ja-JP" altLang="en-US" sz="2800" dirty="0">
                <a:latin typeface="UD デジタル 教科書体 NK-R" panose="02020400000000000000" pitchFamily="18" charset="-128"/>
                <a:ea typeface="UD デジタル 教科書体 NK-R" panose="02020400000000000000" pitchFamily="18" charset="-128"/>
              </a:rPr>
              <a:t>という国際会議で決定された取り決めがパリ協定です。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テキスト プレースホルダー 4">
            <a:extLst>
              <a:ext uri="{FF2B5EF4-FFF2-40B4-BE49-F238E27FC236}">
                <a16:creationId xmlns:a16="http://schemas.microsoft.com/office/drawing/2014/main" id="{345220B7-54B1-415E-A6B8-9BD25AEBA8F8}"/>
              </a:ext>
            </a:extLst>
          </p:cNvPr>
          <p:cNvSpPr txBox="1">
            <a:spLocks/>
          </p:cNvSpPr>
          <p:nvPr/>
        </p:nvSpPr>
        <p:spPr bwMode="auto">
          <a:xfrm>
            <a:off x="330200" y="6477000"/>
            <a:ext cx="8356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latin typeface="UD デジタル 教科書体 NK-R" panose="02020400000000000000" pitchFamily="18" charset="-128"/>
                <a:ea typeface="UD デジタル 教科書体 NK-R" panose="02020400000000000000" pitchFamily="18" charset="-128"/>
              </a:rPr>
              <a:t>出典：環境省　パリ協定に関する基礎資料「</a:t>
            </a:r>
            <a:r>
              <a:rPr lang="en-US" altLang="ja-JP">
                <a:latin typeface="UD デジタル 教科書体 NK-R" panose="02020400000000000000" pitchFamily="18" charset="-128"/>
                <a:ea typeface="UD デジタル 教科書体 NK-R" panose="02020400000000000000" pitchFamily="18" charset="-128"/>
              </a:rPr>
              <a:t>COP21</a:t>
            </a:r>
            <a:r>
              <a:rPr lang="ja-JP" altLang="en-US">
                <a:latin typeface="UD デジタル 教科書体 NK-R" panose="02020400000000000000" pitchFamily="18" charset="-128"/>
                <a:ea typeface="UD デジタル 教科書体 NK-R" panose="02020400000000000000" pitchFamily="18" charset="-128"/>
              </a:rPr>
              <a:t>の成果と今後」　</a:t>
            </a:r>
            <a:r>
              <a:rPr lang="en-US" altLang="ja-JP">
                <a:latin typeface="UD デジタル 教科書体 NK-R" panose="02020400000000000000" pitchFamily="18" charset="-128"/>
                <a:ea typeface="UD デジタル 教科書体 NK-R" panose="02020400000000000000" pitchFamily="18" charset="-128"/>
              </a:rPr>
              <a:t>(http://www.env.go.jp/earth/ondanka/cop21_paris/paris_conv-c.pdf)</a:t>
            </a:r>
            <a:endParaRPr lang="ja-JP" altLang="en-US" dirty="0">
              <a:latin typeface="UD デジタル 教科書体 NK-R" panose="02020400000000000000" pitchFamily="18" charset="-128"/>
              <a:ea typeface="UD デジタル 教科書体 NK-R" panose="02020400000000000000" pitchFamily="18" charset="-128"/>
            </a:endParaRPr>
          </a:p>
        </p:txBody>
      </p:sp>
      <p:grpSp>
        <p:nvGrpSpPr>
          <p:cNvPr id="7" name="グループ化 6">
            <a:extLst>
              <a:ext uri="{FF2B5EF4-FFF2-40B4-BE49-F238E27FC236}">
                <a16:creationId xmlns:a16="http://schemas.microsoft.com/office/drawing/2014/main" id="{421372E1-8664-4E88-9157-6CBF9190DDE5}"/>
              </a:ext>
            </a:extLst>
          </p:cNvPr>
          <p:cNvGrpSpPr/>
          <p:nvPr/>
        </p:nvGrpSpPr>
        <p:grpSpPr>
          <a:xfrm>
            <a:off x="225410" y="2987887"/>
            <a:ext cx="8527311" cy="3463612"/>
            <a:chOff x="225410" y="2987887"/>
            <a:chExt cx="8527311" cy="3463612"/>
          </a:xfrm>
        </p:grpSpPr>
        <p:sp>
          <p:nvSpPr>
            <p:cNvPr id="8" name="角丸四角形 11">
              <a:extLst>
                <a:ext uri="{FF2B5EF4-FFF2-40B4-BE49-F238E27FC236}">
                  <a16:creationId xmlns:a16="http://schemas.microsoft.com/office/drawing/2014/main" id="{4A6A85FF-D708-4CD3-A747-49F29E63A46A}"/>
                </a:ext>
              </a:extLst>
            </p:cNvPr>
            <p:cNvSpPr/>
            <p:nvPr/>
          </p:nvSpPr>
          <p:spPr>
            <a:xfrm>
              <a:off x="405421" y="3460647"/>
              <a:ext cx="4139147" cy="292735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457200">
                <a:spcAft>
                  <a:spcPts val="1200"/>
                </a:spcAft>
              </a:pP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・世界共通の</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長期目標として平均気温の上昇を</a:t>
              </a:r>
              <a:r>
                <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℃以下に抑えるという目標を設定し、さらに</a:t>
              </a:r>
              <a:r>
                <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1.5</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℃に抑える努力を</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する</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144000" indent="-457200">
                <a:spcAft>
                  <a:spcPts val="1200"/>
                </a:spcAft>
              </a:pP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・主要排出国を含む</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全ての国が削減目標を</a:t>
              </a:r>
              <a:r>
                <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5</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年ごとに提出し更新する。</a:t>
              </a:r>
              <a:endPar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144000" indent="-457200"/>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適応</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についても</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長期目標</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を</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設定する。</a:t>
              </a:r>
              <a:endPar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10" name="図 9">
              <a:extLst>
                <a:ext uri="{FF2B5EF4-FFF2-40B4-BE49-F238E27FC236}">
                  <a16:creationId xmlns:a16="http://schemas.microsoft.com/office/drawing/2014/main" id="{9E2A6371-219F-484F-8BF3-06013C62683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544" r="7893"/>
            <a:stretch/>
          </p:blipFill>
          <p:spPr>
            <a:xfrm>
              <a:off x="4874141" y="3460647"/>
              <a:ext cx="3878580" cy="2990852"/>
            </a:xfrm>
            <a:prstGeom prst="rect">
              <a:avLst/>
            </a:prstGeom>
          </p:spPr>
        </p:pic>
        <p:sp>
          <p:nvSpPr>
            <p:cNvPr id="11" name="テキスト ボックス 10">
              <a:extLst>
                <a:ext uri="{FF2B5EF4-FFF2-40B4-BE49-F238E27FC236}">
                  <a16:creationId xmlns:a16="http://schemas.microsoft.com/office/drawing/2014/main" id="{90904A5F-97A8-4B1B-87B8-9A5C30972D72}"/>
                </a:ext>
              </a:extLst>
            </p:cNvPr>
            <p:cNvSpPr txBox="1"/>
            <p:nvPr/>
          </p:nvSpPr>
          <p:spPr>
            <a:xfrm>
              <a:off x="225410" y="2987887"/>
              <a:ext cx="3767378" cy="400110"/>
            </a:xfrm>
            <a:prstGeom prst="rect">
              <a:avLst/>
            </a:prstGeom>
            <a:noFill/>
          </p:spPr>
          <p:txBody>
            <a:bodyPr wrap="non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パリ協定に盛り込まれた要素は</a:t>
              </a:r>
              <a:r>
                <a:rPr kumimoji="1" lang="en-US" altLang="ja-JP" sz="2000" dirty="0">
                  <a:latin typeface="UD デジタル 教科書体 NK-R" panose="02020400000000000000" pitchFamily="18" charset="-128"/>
                  <a:ea typeface="UD デジタル 教科書体 NK-R" panose="02020400000000000000" pitchFamily="18" charset="-128"/>
                </a:rPr>
                <a:t>…</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51441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73624"/>
            <a:ext cx="9144000" cy="13560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（第１</a:t>
            </a:r>
            <a:r>
              <a:rPr lang="en-US" altLang="ja-JP" dirty="0">
                <a:latin typeface="UD デジタル 教科書体 NK-B" panose="02020700000000000000" pitchFamily="18" charset="-128"/>
                <a:ea typeface="UD デジタル 教科書体 NK-B" panose="02020700000000000000" pitchFamily="18" charset="-128"/>
              </a:rPr>
              <a:t>1</a:t>
            </a:r>
            <a:r>
              <a:rPr lang="ja-JP" altLang="en-US" dirty="0">
                <a:latin typeface="UD デジタル 教科書体 NK-B" panose="02020700000000000000" pitchFamily="18" charset="-128"/>
                <a:ea typeface="UD デジタル 教科書体 NK-B" panose="02020700000000000000" pitchFamily="18" charset="-128"/>
              </a:rPr>
              <a:t>問）世界でも数少ない、日本において定められた</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「適応」を進めていくための法律はなんというでしょうか。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27</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2156895"/>
            <a:ext cx="8549640"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a:t>
            </a:r>
            <a:r>
              <a:rPr kumimoji="1" lang="ja-JP" altLang="en-US" sz="3600" dirty="0">
                <a:latin typeface="UD デジタル 教科書体 NK-R" panose="02020400000000000000" pitchFamily="18" charset="-128"/>
                <a:ea typeface="UD デジタル 教科書体 NK-R" panose="02020400000000000000" pitchFamily="18" charset="-128"/>
              </a:rPr>
              <a:t>　地球温暖化対策の推進に関する法律</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a:t>
            </a:r>
            <a:r>
              <a:rPr kumimoji="1" lang="zh-TW" altLang="en-US" sz="3600" dirty="0">
                <a:latin typeface="UD デジタル 教科書体 NK-R" panose="02020400000000000000" pitchFamily="18" charset="-128"/>
                <a:ea typeface="UD デジタル 教科書体 NK-R" panose="02020400000000000000" pitchFamily="18" charset="-128"/>
              </a:rPr>
              <a:t>循環型社会形成推進基本法</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③　</a:t>
            </a:r>
            <a:r>
              <a:rPr kumimoji="1" lang="zh-TW" altLang="en-US" sz="3600" dirty="0">
                <a:latin typeface="UD デジタル 教科書体 NK-R" panose="02020400000000000000" pitchFamily="18" charset="-128"/>
                <a:ea typeface="UD デジタル 教科書体 NK-R" panose="02020400000000000000" pitchFamily="18" charset="-128"/>
              </a:rPr>
              <a:t>気候変動適応法</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④　</a:t>
            </a:r>
            <a:r>
              <a:rPr kumimoji="1" lang="zh-TW" altLang="en-US" sz="3600" dirty="0">
                <a:latin typeface="UD デジタル 教科書体 NK-R" panose="02020400000000000000" pitchFamily="18" charset="-128"/>
                <a:ea typeface="UD デジタル 教科書体 NK-R" panose="02020400000000000000" pitchFamily="18" charset="-128"/>
              </a:rPr>
              <a:t>個人情報保護法</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59482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73624"/>
            <a:ext cx="9144000" cy="13560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日本において定められた「適応」を進めていくための法律を「気候変動適応法」といいます。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28</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1507671"/>
            <a:ext cx="8677656" cy="3216265"/>
          </a:xfrm>
          <a:prstGeom prst="rect">
            <a:avLst/>
          </a:prstGeom>
          <a:noFill/>
          <a:ln w="9525">
            <a:noFill/>
            <a:miter lim="800000"/>
            <a:headEnd/>
            <a:tailEnd/>
          </a:ln>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気候変動適応法は</a:t>
            </a:r>
            <a:r>
              <a:rPr lang="en-US" altLang="ja-JP" sz="3200" dirty="0">
                <a:latin typeface="UD デジタル 教科書体 NK-R" panose="02020400000000000000" pitchFamily="18" charset="-128"/>
                <a:ea typeface="UD デジタル 教科書体 NK-R" panose="02020400000000000000" pitchFamily="18" charset="-128"/>
              </a:rPr>
              <a:t>2018</a:t>
            </a:r>
            <a:r>
              <a:rPr lang="ja-JP" altLang="en-US" sz="3200" dirty="0">
                <a:latin typeface="UD デジタル 教科書体 NK-R" panose="02020400000000000000" pitchFamily="18" charset="-128"/>
                <a:ea typeface="UD デジタル 教科書体 NK-R" panose="02020400000000000000" pitchFamily="18" charset="-128"/>
              </a:rPr>
              <a:t>年</a:t>
            </a:r>
            <a:r>
              <a:rPr lang="en-US" altLang="ja-JP" sz="3200" dirty="0">
                <a:latin typeface="UD デジタル 教科書体 NK-R" panose="02020400000000000000" pitchFamily="18" charset="-128"/>
                <a:ea typeface="UD デジタル 教科書体 NK-R" panose="02020400000000000000" pitchFamily="18" charset="-128"/>
              </a:rPr>
              <a:t>12</a:t>
            </a:r>
            <a:r>
              <a:rPr lang="ja-JP" altLang="en-US" sz="3200" dirty="0">
                <a:latin typeface="UD デジタル 教科書体 NK-R" panose="02020400000000000000" pitchFamily="18" charset="-128"/>
                <a:ea typeface="UD デジタル 教科書体 NK-R" panose="02020400000000000000" pitchFamily="18" charset="-128"/>
              </a:rPr>
              <a:t>月</a:t>
            </a:r>
            <a:r>
              <a:rPr lang="en-US" altLang="ja-JP" sz="3200" dirty="0">
                <a:latin typeface="UD デジタル 教科書体 NK-R" panose="02020400000000000000" pitchFamily="18" charset="-128"/>
                <a:ea typeface="UD デジタル 教科書体 NK-R" panose="02020400000000000000" pitchFamily="18" charset="-128"/>
              </a:rPr>
              <a:t>1</a:t>
            </a:r>
            <a:r>
              <a:rPr lang="ja-JP" altLang="en-US" sz="3200" dirty="0">
                <a:latin typeface="UD デジタル 教科書体 NK-R" panose="02020400000000000000" pitchFamily="18" charset="-128"/>
                <a:ea typeface="UD デジタル 教科書体 NK-R" panose="02020400000000000000" pitchFamily="18" charset="-128"/>
              </a:rPr>
              <a:t>日に施行され、適応を進めていくにあたっての国、自治体、企業、国民などそれぞれの役割が定められています。</a:t>
            </a:r>
            <a:endParaRPr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3200" dirty="0">
                <a:latin typeface="UD デジタル 教科書体 NK-R" panose="02020400000000000000" pitchFamily="18" charset="-128"/>
                <a:ea typeface="UD デジタル 教科書体 NK-R" panose="02020400000000000000" pitchFamily="18" charset="-128"/>
              </a:rPr>
              <a:t>国は農業や防災等各分野の適応を推進する気候変動適応計画を策定し総合的に適応を進めて行くことが記されています。</a:t>
            </a:r>
            <a:endParaRPr kumimoji="1" lang="en-US" altLang="ja-JP" sz="3200" dirty="0">
              <a:latin typeface="UD デジタル 教科書体 NK-R" panose="02020400000000000000" pitchFamily="18" charset="-128"/>
              <a:ea typeface="UD デジタル 教科書体 NK-R" panose="02020400000000000000" pitchFamily="18" charset="-128"/>
            </a:endParaRPr>
          </a:p>
        </p:txBody>
      </p:sp>
      <p:pic>
        <p:nvPicPr>
          <p:cNvPr id="6" name="図 5">
            <a:extLst>
              <a:ext uri="{FF2B5EF4-FFF2-40B4-BE49-F238E27FC236}">
                <a16:creationId xmlns:a16="http://schemas.microsoft.com/office/drawing/2014/main" id="{BED2AF3C-A0B6-4BFE-BBBD-F77E5B1E5004}"/>
              </a:ext>
            </a:extLst>
          </p:cNvPr>
          <p:cNvPicPr>
            <a:picLocks noChangeAspect="1"/>
          </p:cNvPicPr>
          <p:nvPr/>
        </p:nvPicPr>
        <p:blipFill rotWithShape="1">
          <a:blip r:embed="rId3"/>
          <a:srcRect l="27200" t="18800" r="38800" b="49077"/>
          <a:stretch/>
        </p:blipFill>
        <p:spPr>
          <a:xfrm>
            <a:off x="4498848" y="4343454"/>
            <a:ext cx="4270248" cy="2185362"/>
          </a:xfrm>
          <a:prstGeom prst="rect">
            <a:avLst/>
          </a:prstGeom>
          <a:ln>
            <a:solidFill>
              <a:schemeClr val="tx1"/>
            </a:solidFill>
          </a:ln>
        </p:spPr>
      </p:pic>
    </p:spTree>
    <p:extLst>
      <p:ext uri="{BB962C8B-B14F-4D97-AF65-F5344CB8AC3E}">
        <p14:creationId xmlns:p14="http://schemas.microsoft.com/office/powerpoint/2010/main" val="378236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526353"/>
            <a:ext cx="9144000" cy="2124168"/>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（第１</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問） </a:t>
            </a:r>
            <a:r>
              <a:rPr lang="en-US" altLang="ja-JP" dirty="0">
                <a:latin typeface="UD デジタル 教科書体 NK-B" panose="02020700000000000000" pitchFamily="18" charset="-128"/>
                <a:ea typeface="UD デジタル 教科書体 NK-B" panose="02020700000000000000" pitchFamily="18" charset="-128"/>
              </a:rPr>
              <a:t>2015</a:t>
            </a:r>
            <a:r>
              <a:rPr lang="ja-JP" altLang="en-US" dirty="0">
                <a:latin typeface="UD デジタル 教科書体 NK-B" panose="02020700000000000000" pitchFamily="18" charset="-128"/>
                <a:ea typeface="UD デジタル 教科書体 NK-B" panose="02020700000000000000" pitchFamily="18" charset="-128"/>
              </a:rPr>
              <a:t>年の国連サミットで採択された</a:t>
            </a:r>
            <a:r>
              <a:rPr lang="en-US" altLang="ja-JP" dirty="0">
                <a:latin typeface="UD デジタル 教科書体 NK-B" panose="02020700000000000000" pitchFamily="18" charset="-128"/>
                <a:ea typeface="UD デジタル 教科書体 NK-B" panose="02020700000000000000" pitchFamily="18" charset="-128"/>
              </a:rPr>
              <a:t>SDGs</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a:t>
            </a:r>
            <a:r>
              <a:rPr lang="en-US" altLang="ja-JP" dirty="0">
                <a:latin typeface="UD デジタル 教科書体 NK-B" panose="02020700000000000000" pitchFamily="18" charset="-128"/>
                <a:ea typeface="UD デジタル 教科書体 NK-B" panose="02020700000000000000" pitchFamily="18" charset="-128"/>
              </a:rPr>
              <a:t>Sustainable Development Goals</a:t>
            </a:r>
            <a:r>
              <a:rPr lang="ja-JP" altLang="en-US" dirty="0">
                <a:latin typeface="UD デジタル 教科書体 NK-B" panose="02020700000000000000" pitchFamily="18" charset="-128"/>
                <a:ea typeface="UD デジタル 教科書体 NK-B" panose="02020700000000000000" pitchFamily="18" charset="-128"/>
              </a:rPr>
              <a:t>：持続可能な開発目標）の中には、気候変動適応に直接関わる目標（ゴール）もあります。</a:t>
            </a:r>
            <a:br>
              <a:rPr lang="en-US" altLang="ja-JP" dirty="0">
                <a:latin typeface="UD デジタル 教科書体 NK-B" panose="02020700000000000000" pitchFamily="18" charset="-128"/>
                <a:ea typeface="UD デジタル 教科書体 NK-B" panose="02020700000000000000" pitchFamily="18" charset="-128"/>
              </a:rPr>
            </a:br>
            <a:r>
              <a:rPr lang="en-US" altLang="ja-JP" dirty="0">
                <a:latin typeface="UD デジタル 教科書体 NK-B" panose="02020700000000000000" pitchFamily="18" charset="-128"/>
                <a:ea typeface="UD デジタル 教科書体 NK-B" panose="02020700000000000000" pitchFamily="18" charset="-128"/>
              </a:rPr>
              <a:t>SDG</a:t>
            </a:r>
            <a:r>
              <a:rPr lang="ja-JP" altLang="en-US" dirty="0">
                <a:latin typeface="UD デジタル 教科書体 NK-B" panose="02020700000000000000" pitchFamily="18" charset="-128"/>
                <a:ea typeface="UD デジタル 教科書体 NK-B" panose="02020700000000000000" pitchFamily="18" charset="-128"/>
              </a:rPr>
              <a:t>ｓの目指すゴールはいくつあるでしょうか。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29</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2731790"/>
            <a:ext cx="8549640" cy="3539430"/>
          </a:xfrm>
          <a:prstGeom prst="rect">
            <a:avLst/>
          </a:prstGeom>
          <a:noFill/>
          <a:ln w="9525">
            <a:noFill/>
            <a:miter lim="800000"/>
            <a:headEnd/>
            <a:tailEnd/>
          </a:ln>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①</a:t>
            </a:r>
            <a:r>
              <a:rPr kumimoji="1"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１３</a:t>
            </a:r>
            <a:r>
              <a:rPr kumimoji="1" lang="ja-JP" altLang="en-US" sz="3200" dirty="0">
                <a:latin typeface="UD デジタル 教科書体 NK-R" panose="02020400000000000000" pitchFamily="18" charset="-128"/>
                <a:ea typeface="UD デジタル 教科書体 NK-R" panose="02020400000000000000" pitchFamily="18" charset="-128"/>
              </a:rPr>
              <a:t>個</a:t>
            </a:r>
            <a:endParaRPr kumimoji="1"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②　１７個</a:t>
            </a:r>
            <a:endParaRPr kumimoji="1"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③　５０個</a:t>
            </a:r>
            <a:endParaRPr kumimoji="1"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④　１６９個</a:t>
            </a:r>
            <a:endParaRPr kumimoji="1"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43283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10;&#10;自動的に生成された説明">
            <a:extLst>
              <a:ext uri="{FF2B5EF4-FFF2-40B4-BE49-F238E27FC236}">
                <a16:creationId xmlns:a16="http://schemas.microsoft.com/office/drawing/2014/main" id="{7B0FDBC4-AAD2-4BE9-9F74-F4F0AFB62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064" y="2328983"/>
            <a:ext cx="3918025" cy="3918025"/>
          </a:xfrm>
          <a:prstGeom prst="rect">
            <a:avLst/>
          </a:prstGeom>
        </p:spPr>
      </p:pic>
      <p:sp>
        <p:nvSpPr>
          <p:cNvPr id="27" name="正方形/長方形 26">
            <a:extLst>
              <a:ext uri="{FF2B5EF4-FFF2-40B4-BE49-F238E27FC236}">
                <a16:creationId xmlns:a16="http://schemas.microsoft.com/office/drawing/2014/main" id="{5FD33780-14EA-45DB-9A73-5E926CDB0A6B}"/>
              </a:ext>
            </a:extLst>
          </p:cNvPr>
          <p:cNvSpPr/>
          <p:nvPr/>
        </p:nvSpPr>
        <p:spPr>
          <a:xfrm>
            <a:off x="0" y="6392411"/>
            <a:ext cx="9144000" cy="4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a:extLst>
              <a:ext uri="{FF2B5EF4-FFF2-40B4-BE49-F238E27FC236}">
                <a16:creationId xmlns:a16="http://schemas.microsoft.com/office/drawing/2014/main" id="{8C684215-801D-4972-B78B-26D838985C45}"/>
              </a:ext>
            </a:extLst>
          </p:cNvPr>
          <p:cNvSpPr txBox="1">
            <a:spLocks/>
          </p:cNvSpPr>
          <p:nvPr/>
        </p:nvSpPr>
        <p:spPr>
          <a:xfrm>
            <a:off x="8631252" y="6579061"/>
            <a:ext cx="512748" cy="26611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0A7FC0-07AA-4825-B982-D10548DC738E}" type="slidenum">
              <a:rPr kumimoji="1" lang="ja-JP" altLang="en-US" sz="1400" b="0" i="0" u="none" strike="noStrike" kern="1200" cap="none" spc="0" normalizeH="0" baseline="0" noProof="0" smtClean="0">
                <a:ln>
                  <a:noFill/>
                </a:ln>
                <a:solidFill>
                  <a:srgbClr val="3F3F3F"/>
                </a:solidFill>
                <a:effectLst/>
                <a:uLnTx/>
                <a:uFillTx/>
                <a:latin typeface="Calibri" panose="020F0502020204030204" pitchFamily="34" charset="0"/>
                <a:ea typeface="HGｺﾞｼｯｸM" panose="020B0609000000000000" pitchFamily="49" charset="-128"/>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400" b="0" i="0" u="none" strike="noStrike" kern="1200" cap="none" spc="0" normalizeH="0" baseline="0" noProof="0" dirty="0">
              <a:ln>
                <a:noFill/>
              </a:ln>
              <a:solidFill>
                <a:srgbClr val="3F3F3F"/>
              </a:solidFill>
              <a:effectLst/>
              <a:uLnTx/>
              <a:uFillTx/>
              <a:latin typeface="Calibri" panose="020F0502020204030204" pitchFamily="34" charset="0"/>
              <a:ea typeface="HGｺﾞｼｯｸM" panose="020B0609000000000000" pitchFamily="49" charset="-128"/>
              <a:cs typeface="Calibri" panose="020F0502020204030204" pitchFamily="34" charset="0"/>
            </a:endParaRPr>
          </a:p>
        </p:txBody>
      </p:sp>
      <p:sp>
        <p:nvSpPr>
          <p:cNvPr id="20" name="Rectangle 10">
            <a:extLst>
              <a:ext uri="{FF2B5EF4-FFF2-40B4-BE49-F238E27FC236}">
                <a16:creationId xmlns:a16="http://schemas.microsoft.com/office/drawing/2014/main" id="{6F605EB3-75B8-4DFA-8F50-041A2E974C97}"/>
              </a:ext>
            </a:extLst>
          </p:cNvPr>
          <p:cNvSpPr>
            <a:spLocks noChangeArrowheads="1"/>
          </p:cNvSpPr>
          <p:nvPr/>
        </p:nvSpPr>
        <p:spPr bwMode="auto">
          <a:xfrm>
            <a:off x="698813" y="6500315"/>
            <a:ext cx="766334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36000" bIns="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出典：気象庁</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日本の年平均気温</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http://www.data.jma.go.jp/cpdinfo/temp/an_jpn.html</a:t>
            </a:r>
          </a:p>
        </p:txBody>
      </p:sp>
      <p:sp>
        <p:nvSpPr>
          <p:cNvPr id="21" name="Rectangle 2">
            <a:extLst>
              <a:ext uri="{FF2B5EF4-FFF2-40B4-BE49-F238E27FC236}">
                <a16:creationId xmlns:a16="http://schemas.microsoft.com/office/drawing/2014/main" id="{1B633F1F-3ADB-40AE-AC3C-495453F93B4C}"/>
              </a:ext>
            </a:extLst>
          </p:cNvPr>
          <p:cNvSpPr txBox="1">
            <a:spLocks noChangeArrowheads="1"/>
          </p:cNvSpPr>
          <p:nvPr/>
        </p:nvSpPr>
        <p:spPr bwMode="auto">
          <a:xfrm>
            <a:off x="446087" y="2520954"/>
            <a:ext cx="3398755" cy="445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1pPr>
            <a:lvl2pPr marL="4572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2pPr>
            <a:lvl3pPr marL="9144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5pPr>
            <a:lvl6pPr marL="2286000" algn="l" defTabSz="914400" rtl="0" eaLnBrk="1" latinLnBrk="0" hangingPunct="1">
              <a:defRPr kumimoji="1" kern="1200">
                <a:solidFill>
                  <a:schemeClr val="tx1"/>
                </a:solidFill>
                <a:latin typeface="游ゴシック" pitchFamily="50" charset="-128"/>
                <a:ea typeface="游ゴシック" pitchFamily="50" charset="-128"/>
                <a:cs typeface="+mn-cs"/>
              </a:defRPr>
            </a:lvl6pPr>
            <a:lvl7pPr marL="2743200" algn="l" defTabSz="914400" rtl="0" eaLnBrk="1" latinLnBrk="0" hangingPunct="1">
              <a:defRPr kumimoji="1" kern="1200">
                <a:solidFill>
                  <a:schemeClr val="tx1"/>
                </a:solidFill>
                <a:latin typeface="游ゴシック" pitchFamily="50" charset="-128"/>
                <a:ea typeface="游ゴシック" pitchFamily="50" charset="-128"/>
                <a:cs typeface="+mn-cs"/>
              </a:defRPr>
            </a:lvl7pPr>
            <a:lvl8pPr marL="3200400" algn="l" defTabSz="914400" rtl="0" eaLnBrk="1" latinLnBrk="0" hangingPunct="1">
              <a:defRPr kumimoji="1" kern="1200">
                <a:solidFill>
                  <a:schemeClr val="tx1"/>
                </a:solidFill>
                <a:latin typeface="游ゴシック" pitchFamily="50" charset="-128"/>
                <a:ea typeface="游ゴシック" pitchFamily="50" charset="-128"/>
                <a:cs typeface="+mn-cs"/>
              </a:defRPr>
            </a:lvl8pPr>
            <a:lvl9pPr marL="3657600" algn="l" defTabSz="914400" rtl="0" eaLnBrk="1" latinLnBrk="0" hangingPunct="1">
              <a:defRPr kumimoji="1" kern="1200">
                <a:solidFill>
                  <a:schemeClr val="tx1"/>
                </a:solidFill>
                <a:latin typeface="游ゴシック" pitchFamily="50" charset="-128"/>
                <a:ea typeface="游ゴシック" pitchFamily="50" charset="-128"/>
                <a:cs typeface="+mn-cs"/>
              </a:defRPr>
            </a:lvl9pPr>
          </a:lstStyle>
          <a:p>
            <a:pPr marL="360000" marR="0" lvl="0" indent="-360000" algn="just" defTabSz="914400" rtl="0" eaLnBrk="1" fontAlgn="base" latinLnBrk="0" hangingPunct="1">
              <a:lnSpc>
                <a:spcPct val="100000"/>
              </a:lnSpc>
              <a:spcBef>
                <a:spcPts val="600"/>
              </a:spcBef>
              <a:spcAft>
                <a:spcPts val="600"/>
              </a:spcAft>
              <a:buClr>
                <a:srgbClr val="000000"/>
              </a:buClr>
              <a:buSzPct val="80000"/>
              <a:buFont typeface="Wingdings" panose="05000000000000000000" pitchFamily="2" charset="2"/>
              <a:buChar char="ü"/>
              <a:tabLst/>
              <a:defRPr/>
            </a:pP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年平均気温は</a:t>
            </a:r>
            <a:r>
              <a:rPr kumimoji="1" lang="en-US"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100</a:t>
            </a:r>
            <a:r>
              <a:rPr kumimoji="1" lang="ja-JP"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年</a:t>
            </a: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あたり約</a:t>
            </a:r>
            <a:r>
              <a:rPr kumimoji="1" lang="en-US"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1.26</a:t>
            </a:r>
            <a:r>
              <a:rPr kumimoji="1" lang="ja-JP"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a:t>
            </a: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の割合で上昇</a:t>
            </a:r>
            <a:endParaRPr lang="en-US" altLang="ja-JP" sz="2000" dirty="0">
              <a:solidFill>
                <a:srgbClr val="000000"/>
              </a:solidFill>
              <a:latin typeface="Meiryo UI" panose="020B0604030504040204" pitchFamily="50" charset="-128"/>
              <a:ea typeface="Meiryo UI" panose="020B0604030504040204" pitchFamily="50" charset="-128"/>
            </a:endParaRPr>
          </a:p>
          <a:p>
            <a:pPr marL="360000" marR="0" lvl="0" indent="-360000" algn="just" defTabSz="914400" rtl="0" eaLnBrk="1" fontAlgn="base" latinLnBrk="0" hangingPunct="1">
              <a:lnSpc>
                <a:spcPct val="100000"/>
              </a:lnSpc>
              <a:spcBef>
                <a:spcPts val="600"/>
              </a:spcBef>
              <a:spcAft>
                <a:spcPts val="600"/>
              </a:spcAft>
              <a:buClr>
                <a:srgbClr val="000000"/>
              </a:buClr>
              <a:buSzPct val="80000"/>
              <a:buFont typeface="Wingdings" panose="05000000000000000000" pitchFamily="2" charset="2"/>
              <a:buChar char="ü"/>
              <a:tabLst/>
              <a:defRPr/>
            </a:pP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特に</a:t>
            </a:r>
            <a:r>
              <a:rPr kumimoji="1" lang="en-US"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1990</a:t>
            </a: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年以降，高温となる年が頻出</a:t>
            </a:r>
            <a:endParaRPr kumimoji="1" lang="en-US"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endParaRPr>
          </a:p>
          <a:p>
            <a:pPr lvl="0" defTabSz="914400">
              <a:defRPr/>
            </a:pPr>
            <a:endParaRPr lang="en-US" altLang="ja-JP" sz="2000" dirty="0">
              <a:solidFill>
                <a:prstClr val="black">
                  <a:lumMod val="50000"/>
                </a:prstClr>
              </a:solidFill>
              <a:latin typeface="Meiryo UI" panose="020B0604030504040204" pitchFamily="50" charset="-128"/>
              <a:ea typeface="Meiryo UI" panose="020B0604030504040204" pitchFamily="50" charset="-128"/>
            </a:endParaRPr>
          </a:p>
          <a:p>
            <a:pPr lvl="0" defTabSz="914400">
              <a:defRPr/>
            </a:pPr>
            <a:r>
              <a:rPr lang="ja-JP" altLang="en-US" sz="2000" dirty="0">
                <a:solidFill>
                  <a:prstClr val="black">
                    <a:lumMod val="50000"/>
                  </a:prstClr>
                </a:solidFill>
                <a:latin typeface="Meiryo UI" panose="020B0604030504040204" pitchFamily="50" charset="-128"/>
                <a:ea typeface="Meiryo UI" panose="020B0604030504040204" pitchFamily="50" charset="-128"/>
              </a:rPr>
              <a:t>　日本で暑かった年</a:t>
            </a:r>
          </a:p>
          <a:p>
            <a:pPr defTabSz="914400">
              <a:defRPr/>
            </a:pPr>
            <a:r>
              <a:rPr lang="ja-JP" altLang="en-US" sz="2000" dirty="0">
                <a:solidFill>
                  <a:srgbClr val="0070C0"/>
                </a:solidFill>
                <a:latin typeface="Meiryo UI" panose="020B0604030504040204" pitchFamily="50" charset="-128"/>
                <a:ea typeface="Meiryo UI" panose="020B0604030504040204" pitchFamily="50" charset="-128"/>
              </a:rPr>
              <a:t>　　①</a:t>
            </a:r>
            <a:r>
              <a:rPr lang="en-US" altLang="ja-JP" sz="2000" b="1" dirty="0">
                <a:solidFill>
                  <a:srgbClr val="0070C0"/>
                </a:solidFill>
                <a:latin typeface="Meiryo UI" panose="020B0604030504040204" pitchFamily="50" charset="-128"/>
                <a:ea typeface="Meiryo UI" panose="020B0604030504040204" pitchFamily="50" charset="-128"/>
              </a:rPr>
              <a:t>2020</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+0.95℃</a:t>
            </a:r>
            <a:r>
              <a:rPr lang="ja-JP" altLang="en-US" sz="2000" b="1" dirty="0">
                <a:solidFill>
                  <a:srgbClr val="0070C0"/>
                </a:solidFill>
                <a:latin typeface="Meiryo UI" panose="020B0604030504040204" pitchFamily="50" charset="-128"/>
                <a:ea typeface="Meiryo UI" panose="020B0604030504040204" pitchFamily="50" charset="-128"/>
              </a:rPr>
              <a:t>） 　　　　</a:t>
            </a:r>
            <a:endParaRPr lang="en-US" altLang="ja-JP" sz="2000" b="1" dirty="0">
              <a:solidFill>
                <a:srgbClr val="0070C0"/>
              </a:solidFill>
              <a:latin typeface="Meiryo UI" panose="020B0604030504040204" pitchFamily="50" charset="-128"/>
              <a:ea typeface="Meiryo UI" panose="020B0604030504040204" pitchFamily="50" charset="-128"/>
            </a:endParaRPr>
          </a:p>
          <a:p>
            <a:pPr defTabSz="914400">
              <a:defRPr/>
            </a:pPr>
            <a:r>
              <a:rPr lang="ja-JP" altLang="en-US" sz="2000" dirty="0">
                <a:solidFill>
                  <a:srgbClr val="0070C0"/>
                </a:solidFill>
                <a:latin typeface="Meiryo UI" panose="020B0604030504040204" pitchFamily="50" charset="-128"/>
                <a:ea typeface="Meiryo UI" panose="020B0604030504040204" pitchFamily="50" charset="-128"/>
              </a:rPr>
              <a:t>　　②</a:t>
            </a:r>
            <a:r>
              <a:rPr lang="en-US" altLang="ja-JP" sz="2000" b="1" dirty="0">
                <a:solidFill>
                  <a:srgbClr val="0070C0"/>
                </a:solidFill>
                <a:latin typeface="Meiryo UI" panose="020B0604030504040204" pitchFamily="50" charset="-128"/>
                <a:ea typeface="Meiryo UI" panose="020B0604030504040204" pitchFamily="50" charset="-128"/>
              </a:rPr>
              <a:t>2019</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+0.92℃</a:t>
            </a:r>
            <a:r>
              <a:rPr lang="ja-JP" altLang="en-US" sz="2000" b="1" dirty="0">
                <a:solidFill>
                  <a:srgbClr val="0070C0"/>
                </a:solidFill>
                <a:latin typeface="Meiryo UI" panose="020B0604030504040204" pitchFamily="50" charset="-128"/>
                <a:ea typeface="Meiryo UI" panose="020B0604030504040204" pitchFamily="50" charset="-128"/>
              </a:rPr>
              <a:t>）</a:t>
            </a:r>
            <a:endParaRPr lang="en-US" altLang="ja-JP" sz="2000" b="1" dirty="0">
              <a:solidFill>
                <a:srgbClr val="0070C0"/>
              </a:solidFill>
              <a:latin typeface="Meiryo UI" panose="020B0604030504040204" pitchFamily="50" charset="-128"/>
              <a:ea typeface="Meiryo UI" panose="020B0604030504040204" pitchFamily="50" charset="-128"/>
            </a:endParaRPr>
          </a:p>
          <a:p>
            <a:pPr lvl="0" defTabSz="914400">
              <a:defRPr/>
            </a:pPr>
            <a:r>
              <a:rPr lang="ja-JP" altLang="en-US" sz="2000" dirty="0">
                <a:solidFill>
                  <a:srgbClr val="0070C0"/>
                </a:solidFill>
                <a:latin typeface="Meiryo UI" panose="020B0604030504040204" pitchFamily="50" charset="-128"/>
                <a:ea typeface="Meiryo UI" panose="020B0604030504040204" pitchFamily="50" charset="-128"/>
              </a:rPr>
              <a:t>　　③</a:t>
            </a:r>
            <a:r>
              <a:rPr lang="en-US" altLang="ja-JP" sz="2000" b="1" dirty="0">
                <a:solidFill>
                  <a:srgbClr val="0070C0"/>
                </a:solidFill>
                <a:latin typeface="Meiryo UI" panose="020B0604030504040204" pitchFamily="50" charset="-128"/>
                <a:ea typeface="Meiryo UI" panose="020B0604030504040204" pitchFamily="50" charset="-128"/>
              </a:rPr>
              <a:t>2016</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+0.88℃</a:t>
            </a:r>
            <a:r>
              <a:rPr lang="ja-JP" altLang="en-US" sz="2000" b="1" dirty="0">
                <a:solidFill>
                  <a:srgbClr val="0070C0"/>
                </a:solidFill>
                <a:latin typeface="Meiryo UI" panose="020B0604030504040204" pitchFamily="50" charset="-128"/>
                <a:ea typeface="Meiryo UI" panose="020B0604030504040204" pitchFamily="50" charset="-128"/>
              </a:rPr>
              <a:t>）</a:t>
            </a:r>
            <a:endParaRPr lang="en-US" altLang="ja-JP" sz="2000" b="1" dirty="0">
              <a:solidFill>
                <a:srgbClr val="0070C0"/>
              </a:solidFill>
              <a:latin typeface="Meiryo UI" panose="020B0604030504040204" pitchFamily="50" charset="-128"/>
              <a:ea typeface="Meiryo UI" panose="020B0604030504040204" pitchFamily="50" charset="-128"/>
            </a:endParaRPr>
          </a:p>
          <a:p>
            <a:pPr lvl="0" defTabSz="914400">
              <a:defRPr/>
            </a:pPr>
            <a:r>
              <a:rPr lang="ja-JP" altLang="en-US" sz="2000" dirty="0">
                <a:solidFill>
                  <a:prstClr val="black">
                    <a:lumMod val="50000"/>
                  </a:prstClr>
                </a:solidFill>
                <a:latin typeface="Meiryo UI" panose="020B0604030504040204" pitchFamily="50" charset="-128"/>
                <a:ea typeface="Meiryo UI" panose="020B0604030504040204" pitchFamily="50" charset="-128"/>
              </a:rPr>
              <a:t>　　④</a:t>
            </a:r>
            <a:r>
              <a:rPr lang="en-US" altLang="ja-JP" sz="2000" dirty="0">
                <a:solidFill>
                  <a:prstClr val="black">
                    <a:lumMod val="50000"/>
                  </a:prstClr>
                </a:solidFill>
                <a:latin typeface="Meiryo UI" panose="020B0604030504040204" pitchFamily="50" charset="-128"/>
                <a:ea typeface="Meiryo UI" panose="020B0604030504040204" pitchFamily="50" charset="-128"/>
              </a:rPr>
              <a:t>1990</a:t>
            </a:r>
            <a:r>
              <a:rPr lang="ja-JP" altLang="en-US" sz="2000" dirty="0">
                <a:solidFill>
                  <a:prstClr val="black">
                    <a:lumMod val="50000"/>
                  </a:prstClr>
                </a:solidFill>
                <a:latin typeface="Meiryo UI" panose="020B0604030504040204" pitchFamily="50" charset="-128"/>
                <a:ea typeface="Meiryo UI" panose="020B0604030504040204" pitchFamily="50" charset="-128"/>
              </a:rPr>
              <a:t>年（</a:t>
            </a:r>
            <a:r>
              <a:rPr lang="en-US" altLang="ja-JP" sz="2000" dirty="0">
                <a:solidFill>
                  <a:prstClr val="black">
                    <a:lumMod val="50000"/>
                  </a:prstClr>
                </a:solidFill>
                <a:latin typeface="Meiryo UI" panose="020B0604030504040204" pitchFamily="50" charset="-128"/>
                <a:ea typeface="Meiryo UI" panose="020B0604030504040204" pitchFamily="50" charset="-128"/>
              </a:rPr>
              <a:t>+0.78℃</a:t>
            </a:r>
            <a:r>
              <a:rPr lang="ja-JP" altLang="en-US" sz="2000" dirty="0">
                <a:solidFill>
                  <a:prstClr val="black">
                    <a:lumMod val="50000"/>
                  </a:prstClr>
                </a:solidFill>
                <a:latin typeface="Meiryo UI" panose="020B0604030504040204" pitchFamily="50" charset="-128"/>
                <a:ea typeface="Meiryo UI" panose="020B0604030504040204" pitchFamily="50" charset="-128"/>
              </a:rPr>
              <a:t>）</a:t>
            </a:r>
            <a:endParaRPr lang="en-US" altLang="ja-JP" sz="2000" dirty="0">
              <a:solidFill>
                <a:prstClr val="black">
                  <a:lumMod val="50000"/>
                </a:prstClr>
              </a:solidFill>
              <a:latin typeface="Meiryo UI" panose="020B0604030504040204" pitchFamily="50" charset="-128"/>
              <a:ea typeface="Meiryo UI" panose="020B0604030504040204" pitchFamily="50" charset="-128"/>
            </a:endParaRPr>
          </a:p>
          <a:p>
            <a:pPr lvl="0" defTabSz="914400">
              <a:defRPr/>
            </a:pPr>
            <a:r>
              <a:rPr lang="ja-JP" altLang="en-US" sz="2000" dirty="0">
                <a:solidFill>
                  <a:srgbClr val="0070C0"/>
                </a:solidFill>
                <a:latin typeface="Meiryo UI" panose="020B0604030504040204" pitchFamily="50" charset="-128"/>
                <a:ea typeface="Meiryo UI" panose="020B0604030504040204" pitchFamily="50" charset="-128"/>
              </a:rPr>
              <a:t>　　⑤</a:t>
            </a:r>
            <a:r>
              <a:rPr lang="en-US" altLang="ja-JP" sz="2000" b="1" dirty="0">
                <a:solidFill>
                  <a:srgbClr val="0070C0"/>
                </a:solidFill>
                <a:latin typeface="Meiryo UI" panose="020B0604030504040204" pitchFamily="50" charset="-128"/>
                <a:ea typeface="Meiryo UI" panose="020B0604030504040204" pitchFamily="50" charset="-128"/>
              </a:rPr>
              <a:t>2004</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+0.77℃</a:t>
            </a:r>
            <a:r>
              <a:rPr lang="ja-JP" altLang="en-US" sz="2000" b="1" dirty="0">
                <a:solidFill>
                  <a:srgbClr val="0070C0"/>
                </a:solidFill>
                <a:latin typeface="Meiryo UI" panose="020B0604030504040204" pitchFamily="50" charset="-128"/>
                <a:ea typeface="Meiryo UI" panose="020B0604030504040204" pitchFamily="50" charset="-128"/>
              </a:rPr>
              <a:t>）</a:t>
            </a:r>
            <a:endParaRPr lang="en-US" altLang="ja-JP" sz="2000" b="1" dirty="0">
              <a:solidFill>
                <a:srgbClr val="0070C0"/>
              </a:solidFill>
              <a:latin typeface="Meiryo UI" panose="020B0604030504040204" pitchFamily="50" charset="-128"/>
              <a:ea typeface="Meiryo UI" panose="020B0604030504040204" pitchFamily="50" charset="-128"/>
            </a:endParaRPr>
          </a:p>
          <a:p>
            <a:pPr lvl="0" defTabSz="914400">
              <a:defRPr/>
            </a:pPr>
            <a:r>
              <a:rPr lang="ja-JP" altLang="en-US" dirty="0">
                <a:solidFill>
                  <a:prstClr val="black">
                    <a:lumMod val="50000"/>
                  </a:prstClr>
                </a:solidFill>
                <a:latin typeface="Meiryo UI" panose="020B0604030504040204" pitchFamily="50" charset="-128"/>
                <a:ea typeface="Meiryo UI" panose="020B0604030504040204" pitchFamily="50" charset="-128"/>
              </a:rPr>
              <a:t>　</a:t>
            </a:r>
            <a:endParaRPr lang="en-US" altLang="ja-JP" dirty="0">
              <a:solidFill>
                <a:prstClr val="black">
                  <a:lumMod val="50000"/>
                </a:prst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F397AC0-BE6C-418C-AA7B-F823E9DAB901}"/>
              </a:ext>
            </a:extLst>
          </p:cNvPr>
          <p:cNvSpPr txBox="1"/>
          <p:nvPr/>
        </p:nvSpPr>
        <p:spPr>
          <a:xfrm>
            <a:off x="3981691" y="6158435"/>
            <a:ext cx="514505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観測地点</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地点；網走，根室，寿都，山形，石巻，伏木，飯田，銚子，境，浜田，彦根，宮崎，多度津，名瀬，石垣島</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長期間にわたって観測を継続している気象観測所の中から，都市化による影響が比較的少なく，また，特定の地域に偏らないように選定</a:t>
            </a:r>
          </a:p>
        </p:txBody>
      </p:sp>
      <p:sp>
        <p:nvSpPr>
          <p:cNvPr id="23" name="正方形/長方形 22">
            <a:extLst>
              <a:ext uri="{FF2B5EF4-FFF2-40B4-BE49-F238E27FC236}">
                <a16:creationId xmlns:a16="http://schemas.microsoft.com/office/drawing/2014/main" id="{DCDAFD5B-6565-47DD-87C8-44DE86E81D30}"/>
              </a:ext>
            </a:extLst>
          </p:cNvPr>
          <p:cNvSpPr/>
          <p:nvPr/>
        </p:nvSpPr>
        <p:spPr>
          <a:xfrm>
            <a:off x="0" y="0"/>
            <a:ext cx="9144000" cy="16328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B8C00A7-1E48-4AA2-8FBF-E8B4061CB4B7}"/>
              </a:ext>
            </a:extLst>
          </p:cNvPr>
          <p:cNvSpPr/>
          <p:nvPr/>
        </p:nvSpPr>
        <p:spPr>
          <a:xfrm>
            <a:off x="0" y="162670"/>
            <a:ext cx="9144000" cy="16328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48A48E3-5116-43DA-9F49-CE3E0AC40458}"/>
              </a:ext>
            </a:extLst>
          </p:cNvPr>
          <p:cNvSpPr txBox="1"/>
          <p:nvPr/>
        </p:nvSpPr>
        <p:spPr>
          <a:xfrm>
            <a:off x="446088" y="357685"/>
            <a:ext cx="8055049" cy="2025811"/>
          </a:xfrm>
          <a:prstGeom prst="rect">
            <a:avLst/>
          </a:prstGeom>
          <a:noFill/>
        </p:spPr>
        <p:txBody>
          <a:bodyPr wrap="square" lIns="0" tIns="0" rIns="0" bIns="0">
            <a:spAutoFit/>
          </a:bodyPr>
          <a:lstStyle/>
          <a:p>
            <a:pPr>
              <a:lnSpc>
                <a:spcPts val="1872"/>
              </a:lnSpc>
              <a:tabLst>
                <a:tab pos="101600" algn="l"/>
              </a:tabLst>
              <a:defRPr/>
            </a:pPr>
            <a:r>
              <a:rPr kumimoji="0" lang="en-US" altLang="ja-JP" kern="0" dirty="0">
                <a:solidFill>
                  <a:sysClr val="windowText" lastClr="000000"/>
                </a:solidFill>
                <a:latin typeface="Calibri" panose="020F0502020204030204" pitchFamily="34" charset="0"/>
              </a:rPr>
              <a:t>	</a:t>
            </a:r>
            <a:r>
              <a:rPr kumimoji="0" lang="en-US" altLang="ja-JP" sz="1404" kern="0" dirty="0">
                <a:solidFill>
                  <a:srgbClr val="4FCEFF"/>
                </a:solidFill>
                <a:latin typeface="Calibri" panose="020F0502020204030204" pitchFamily="34" charset="0"/>
              </a:rPr>
              <a:t>CLIMATE CHANGE ADAPTATION PLATFORM</a:t>
            </a:r>
          </a:p>
          <a:p>
            <a:pPr>
              <a:lnSpc>
                <a:spcPts val="3641"/>
              </a:lnSpc>
              <a:tabLst>
                <a:tab pos="101600" algn="l"/>
              </a:tabLst>
              <a:defRPr/>
            </a:pPr>
            <a:r>
              <a:rPr lang="ja-JP" altLang="en-US"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日本の年平均気温は</a:t>
            </a:r>
            <a:r>
              <a:rPr lang="en-US" altLang="ja-JP"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100</a:t>
            </a:r>
            <a:r>
              <a:rPr lang="ja-JP" altLang="en-US"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年あたり約</a:t>
            </a:r>
            <a:r>
              <a:rPr lang="en-US" altLang="ja-JP"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1.26</a:t>
            </a:r>
            <a:r>
              <a:rPr lang="ja-JP" altLang="en-US"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℃の割合で上昇しています。この大きな要因の１つに、地球温暖化が考えられています。</a:t>
            </a:r>
            <a:endParaRPr lang="en-US" altLang="ja-JP"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endParaRPr>
          </a:p>
          <a:p>
            <a:pPr marL="285750" indent="-285750">
              <a:lnSpc>
                <a:spcPct val="150000"/>
              </a:lnSpc>
              <a:buFont typeface="Arial" panose="020B0604020202020204" pitchFamily="34" charset="0"/>
              <a:buChar char="•"/>
              <a:tabLst>
                <a:tab pos="101600" algn="l"/>
              </a:tabLst>
              <a:defRPr/>
            </a:pPr>
            <a:r>
              <a:rPr kumimoji="0" lang="ja-JP" altLang="en-US" sz="2000" kern="0" dirty="0">
                <a:latin typeface="Meiryo UI" panose="020B0604030504040204" pitchFamily="50" charset="-128"/>
                <a:ea typeface="Meiryo UI" panose="020B0604030504040204" pitchFamily="50" charset="-128"/>
                <a:cs typeface="Arial" panose="020B0604020202020204" pitchFamily="34" charset="0"/>
              </a:rPr>
              <a:t>統計開始（</a:t>
            </a:r>
            <a:r>
              <a:rPr kumimoji="0" lang="en-US" altLang="ja-JP" sz="2000" kern="0" dirty="0">
                <a:latin typeface="Meiryo UI" panose="020B0604030504040204" pitchFamily="50" charset="-128"/>
                <a:ea typeface="Meiryo UI" panose="020B0604030504040204" pitchFamily="50" charset="-128"/>
                <a:cs typeface="Arial" panose="020B0604020202020204" pitchFamily="34" charset="0"/>
              </a:rPr>
              <a:t>1891</a:t>
            </a:r>
            <a:r>
              <a:rPr kumimoji="0" lang="ja-JP" altLang="en-US" sz="2000" kern="0" dirty="0">
                <a:latin typeface="Meiryo UI" panose="020B0604030504040204" pitchFamily="50" charset="-128"/>
                <a:ea typeface="Meiryo UI" panose="020B0604030504040204" pitchFamily="50" charset="-128"/>
                <a:cs typeface="Arial" panose="020B0604020202020204" pitchFamily="34" charset="0"/>
              </a:rPr>
              <a:t>年）以降，</a:t>
            </a:r>
            <a:r>
              <a:rPr kumimoji="0" lang="ja-JP" altLang="en-US" sz="20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最も暑い年は</a:t>
            </a:r>
            <a:r>
              <a:rPr kumimoji="0" lang="en-US" altLang="ja-JP" sz="20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2020</a:t>
            </a:r>
            <a:r>
              <a:rPr kumimoji="0" lang="ja-JP" altLang="en-US" sz="20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年</a:t>
            </a:r>
            <a:r>
              <a:rPr kumimoji="0" lang="ja-JP" altLang="en-US" sz="2000" kern="0" dirty="0">
                <a:latin typeface="Meiryo UI" panose="020B0604030504040204" pitchFamily="50" charset="-128"/>
                <a:ea typeface="Meiryo UI" panose="020B0604030504040204" pitchFamily="50" charset="-128"/>
                <a:cs typeface="Arial" panose="020B0604020202020204" pitchFamily="34" charset="0"/>
              </a:rPr>
              <a:t>．</a:t>
            </a:r>
            <a:endParaRPr kumimoji="0" lang="en-US" altLang="ja-JP" sz="2000" kern="0" dirty="0">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65079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15490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正解は②の「１７個」です。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30</a:t>
            </a:fld>
            <a:endParaRPr kumimoji="1" lang="ja-JP" altLang="en-US"/>
          </a:p>
        </p:txBody>
      </p:sp>
      <p:pic>
        <p:nvPicPr>
          <p:cNvPr id="7" name="図 6">
            <a:extLst>
              <a:ext uri="{FF2B5EF4-FFF2-40B4-BE49-F238E27FC236}">
                <a16:creationId xmlns:a16="http://schemas.microsoft.com/office/drawing/2014/main" id="{E7CDC3BE-B731-4486-A9B3-3F84F8540107}"/>
              </a:ext>
            </a:extLst>
          </p:cNvPr>
          <p:cNvPicPr>
            <a:picLocks noChangeAspect="1"/>
          </p:cNvPicPr>
          <p:nvPr/>
        </p:nvPicPr>
        <p:blipFill>
          <a:blip r:embed="rId3"/>
          <a:stretch>
            <a:fillRect/>
          </a:stretch>
        </p:blipFill>
        <p:spPr>
          <a:xfrm>
            <a:off x="256898" y="2581782"/>
            <a:ext cx="6810652" cy="4243824"/>
          </a:xfrm>
          <a:prstGeom prst="rect">
            <a:avLst/>
          </a:prstGeom>
        </p:spPr>
      </p:pic>
      <p:sp>
        <p:nvSpPr>
          <p:cNvPr id="8" name="テキスト ボックス 7">
            <a:extLst>
              <a:ext uri="{FF2B5EF4-FFF2-40B4-BE49-F238E27FC236}">
                <a16:creationId xmlns:a16="http://schemas.microsoft.com/office/drawing/2014/main" id="{8029CD1E-ED6C-4442-9B0F-20A956AC36C6}"/>
              </a:ext>
            </a:extLst>
          </p:cNvPr>
          <p:cNvSpPr txBox="1"/>
          <p:nvPr/>
        </p:nvSpPr>
        <p:spPr>
          <a:xfrm>
            <a:off x="256898" y="1117751"/>
            <a:ext cx="8630204" cy="1631216"/>
          </a:xfrm>
          <a:prstGeom prst="rect">
            <a:avLst/>
          </a:prstGeom>
          <a:noFill/>
        </p:spPr>
        <p:txBody>
          <a:bodyPr wrap="square" rtlCol="0">
            <a:spAutoFit/>
          </a:bodyPr>
          <a:lstStyle/>
          <a:p>
            <a:r>
              <a:rPr kumimoji="1" lang="en-US" altLang="ja-JP" sz="2000" dirty="0"/>
              <a:t>SDGs</a:t>
            </a:r>
            <a:r>
              <a:rPr kumimoji="1" lang="ja-JP" altLang="en-US" sz="2000" dirty="0"/>
              <a:t>は、誰一人取り残さない持続可能でよりよい社会の実現を目指す世界共通の目標です。</a:t>
            </a:r>
            <a:r>
              <a:rPr kumimoji="1" lang="en-US" altLang="ja-JP" sz="2000" dirty="0"/>
              <a:t>2015</a:t>
            </a:r>
            <a:r>
              <a:rPr kumimoji="1" lang="ja-JP" altLang="en-US" sz="2000" dirty="0"/>
              <a:t>年の国連サミットにおいて全ての加盟国が合意した「持続可能な開発のための</a:t>
            </a:r>
            <a:r>
              <a:rPr kumimoji="1" lang="en-US" altLang="ja-JP" sz="2000" dirty="0"/>
              <a:t>2030</a:t>
            </a:r>
            <a:r>
              <a:rPr kumimoji="1" lang="ja-JP" altLang="en-US" sz="2000" dirty="0"/>
              <a:t>アジェンダ」の中で掲げられました。</a:t>
            </a:r>
            <a:r>
              <a:rPr kumimoji="1" lang="en-US" altLang="ja-JP" sz="2000" dirty="0"/>
              <a:t>2030</a:t>
            </a:r>
            <a:r>
              <a:rPr kumimoji="1" lang="ja-JP" altLang="en-US" sz="2000" dirty="0"/>
              <a:t>年度を達成年限とし、</a:t>
            </a:r>
            <a:r>
              <a:rPr kumimoji="1" lang="en-US" altLang="ja-JP" sz="2000" dirty="0"/>
              <a:t>17</a:t>
            </a:r>
            <a:r>
              <a:rPr kumimoji="1" lang="ja-JP" altLang="en-US" sz="2000" dirty="0"/>
              <a:t>のゴールと</a:t>
            </a:r>
            <a:r>
              <a:rPr kumimoji="1" lang="en-US" altLang="ja-JP" sz="2000" dirty="0"/>
              <a:t>169</a:t>
            </a:r>
            <a:r>
              <a:rPr kumimoji="1" lang="ja-JP" altLang="en-US" sz="2000" dirty="0"/>
              <a:t>のターゲットから構成されています。</a:t>
            </a:r>
          </a:p>
        </p:txBody>
      </p:sp>
    </p:spTree>
    <p:extLst>
      <p:ext uri="{BB962C8B-B14F-4D97-AF65-F5344CB8AC3E}">
        <p14:creationId xmlns:p14="http://schemas.microsoft.com/office/powerpoint/2010/main" val="203689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31</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269066" y="743979"/>
            <a:ext cx="6713611" cy="1815882"/>
          </a:xfrm>
          <a:prstGeom prst="rect">
            <a:avLst/>
          </a:prstGeom>
          <a:noFill/>
          <a:ln w="9525">
            <a:noFill/>
            <a:miter lim="800000"/>
            <a:headEnd/>
            <a:tailEnd/>
          </a:ln>
        </p:spPr>
        <p:txBody>
          <a:bodyPr wrap="square">
            <a:spAutoFit/>
          </a:bodyPr>
          <a:lstStyle/>
          <a:p>
            <a:r>
              <a:rPr lang="en-US" altLang="ja-JP" sz="2800" dirty="0">
                <a:latin typeface="UD デジタル 教科書体 NK-R" panose="02020400000000000000" pitchFamily="18" charset="-128"/>
                <a:ea typeface="UD デジタル 教科書体 NK-R" panose="02020400000000000000" pitchFamily="18" charset="-128"/>
              </a:rPr>
              <a:t>SDGs</a:t>
            </a:r>
            <a:r>
              <a:rPr lang="ja-JP" altLang="en-US" sz="2800" dirty="0">
                <a:latin typeface="UD デジタル 教科書体 NK-R" panose="02020400000000000000" pitchFamily="18" charset="-128"/>
                <a:ea typeface="UD デジタル 教科書体 NK-R" panose="02020400000000000000" pitchFamily="18" charset="-128"/>
              </a:rPr>
              <a:t>はいずれの目標も相互にかかわりがありますが、中でも目標</a:t>
            </a:r>
            <a:r>
              <a:rPr lang="en-US" altLang="ja-JP" sz="2800" dirty="0">
                <a:latin typeface="UD デジタル 教科書体 NK-R" panose="02020400000000000000" pitchFamily="18" charset="-128"/>
                <a:ea typeface="UD デジタル 教科書体 NK-R" panose="02020400000000000000" pitchFamily="18" charset="-128"/>
              </a:rPr>
              <a:t>13</a:t>
            </a:r>
            <a:r>
              <a:rPr lang="ja-JP" altLang="en-US" sz="2800" dirty="0">
                <a:latin typeface="UD デジタル 教科書体 NK-R" panose="02020400000000000000" pitchFamily="18" charset="-128"/>
                <a:ea typeface="UD デジタル 教科書体 NK-R" panose="02020400000000000000" pitchFamily="18" charset="-128"/>
              </a:rPr>
              <a:t>では、以下のとおり気候変動適応に直接触れたターゲット（目標）が定められています。</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1026" name="Picture 2">
            <a:extLst>
              <a:ext uri="{FF2B5EF4-FFF2-40B4-BE49-F238E27FC236}">
                <a16:creationId xmlns:a16="http://schemas.microsoft.com/office/drawing/2014/main" id="{56882A13-6D91-450E-8598-709DD3935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78" y="779151"/>
            <a:ext cx="1727200" cy="17272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4CC8315-1AFF-4BDA-AEB0-4DCE261EFD68}"/>
              </a:ext>
            </a:extLst>
          </p:cNvPr>
          <p:cNvSpPr txBox="1"/>
          <p:nvPr/>
        </p:nvSpPr>
        <p:spPr>
          <a:xfrm>
            <a:off x="395654" y="2782766"/>
            <a:ext cx="8379069" cy="3816429"/>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・すべての国々において、気候関連災害や自然災害に対するレジリエンスや適応力を強化する</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・気候変動対策を</a:t>
            </a:r>
            <a:r>
              <a:rPr lang="ja-JP" altLang="en-US" sz="2800">
                <a:latin typeface="UD デジタル 教科書体 NK-R" panose="02020400000000000000" pitchFamily="18" charset="-128"/>
                <a:ea typeface="UD デジタル 教科書体 NK-R" panose="02020400000000000000" pitchFamily="18" charset="-128"/>
              </a:rPr>
              <a:t>国別の政策、</a:t>
            </a:r>
            <a:r>
              <a:rPr lang="ja-JP" altLang="en-US" sz="2800" dirty="0">
                <a:latin typeface="UD デジタル 教科書体 NK-R" panose="02020400000000000000" pitchFamily="18" charset="-128"/>
                <a:ea typeface="UD デジタル 教科書体 NK-R" panose="02020400000000000000" pitchFamily="18" charset="-128"/>
              </a:rPr>
              <a:t>戦略および計画に盛り込む</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気候変動適応は</a:t>
            </a:r>
            <a:r>
              <a:rPr lang="en-US" altLang="ja-JP" sz="2800" dirty="0">
                <a:latin typeface="UD デジタル 教科書体 NK-R" panose="02020400000000000000" pitchFamily="18" charset="-128"/>
                <a:ea typeface="UD デジタル 教科書体 NK-R" panose="02020400000000000000" pitchFamily="18" charset="-128"/>
              </a:rPr>
              <a:t>SDG</a:t>
            </a:r>
            <a:r>
              <a:rPr lang="ja-JP" altLang="en-US" sz="2800" dirty="0">
                <a:latin typeface="UD デジタル 教科書体 NK-R" panose="02020400000000000000" pitchFamily="18" charset="-128"/>
                <a:ea typeface="UD デジタル 教科書体 NK-R" panose="02020400000000000000" pitchFamily="18" charset="-128"/>
              </a:rPr>
              <a:t>ｓの中でも重要なものの１つとして捉えられています。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Tree>
    <p:extLst>
      <p:ext uri="{BB962C8B-B14F-4D97-AF65-F5344CB8AC3E}">
        <p14:creationId xmlns:p14="http://schemas.microsoft.com/office/powerpoint/2010/main" val="395964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7"/>
            <a:ext cx="9144000" cy="2390216"/>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全ての問題が終わりました。何問正解しましたか。</a:t>
            </a:r>
            <a:br>
              <a:rPr lang="en-US" altLang="ja-JP" dirty="0">
                <a:latin typeface="UD デジタル 教科書体 NK-B" panose="02020700000000000000" pitchFamily="18" charset="-128"/>
                <a:ea typeface="UD デジタル 教科書体 NK-B" panose="02020700000000000000" pitchFamily="18" charset="-128"/>
              </a:rPr>
            </a:br>
            <a:br>
              <a:rPr lang="en-US" altLang="ja-JP" sz="1200"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ここまでで学んだように安全に生活できるように気候変動の影響にそなえることが適応です。皆さんもどのようなそなえができるか考えてみてください。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32</a:t>
            </a:fld>
            <a:endParaRPr kumimoji="1" lang="ja-JP" altLang="en-US"/>
          </a:p>
        </p:txBody>
      </p:sp>
      <p:pic>
        <p:nvPicPr>
          <p:cNvPr id="10" name="図 9">
            <a:extLst>
              <a:ext uri="{FF2B5EF4-FFF2-40B4-BE49-F238E27FC236}">
                <a16:creationId xmlns:a16="http://schemas.microsoft.com/office/drawing/2014/main" id="{151D5ACC-F97E-4B08-8161-B1AFB8E958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72"/>
          <a:stretch/>
        </p:blipFill>
        <p:spPr>
          <a:xfrm>
            <a:off x="287338" y="2821858"/>
            <a:ext cx="8488362" cy="3540842"/>
          </a:xfrm>
          <a:prstGeom prst="rect">
            <a:avLst/>
          </a:prstGeom>
        </p:spPr>
      </p:pic>
    </p:spTree>
    <p:extLst>
      <p:ext uri="{BB962C8B-B14F-4D97-AF65-F5344CB8AC3E}">
        <p14:creationId xmlns:p14="http://schemas.microsoft.com/office/powerpoint/2010/main" val="484121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A061B4-9F3B-4F8B-B57D-C1ADD802356C}"/>
              </a:ext>
            </a:extLst>
          </p:cNvPr>
          <p:cNvSpPr>
            <a:spLocks noGrp="1"/>
          </p:cNvSpPr>
          <p:nvPr>
            <p:ph type="ctrTitle"/>
          </p:nvPr>
        </p:nvSpPr>
        <p:spPr>
          <a:xfrm>
            <a:off x="455512" y="2156504"/>
            <a:ext cx="8232987" cy="2544993"/>
          </a:xfrm>
        </p:spPr>
        <p:txBody>
          <a:bodyPr anchor="ctr">
            <a:noAutofit/>
          </a:bodyPr>
          <a:lstStyle/>
          <a:p>
            <a:pPr>
              <a:lnSpc>
                <a:spcPts val="4500"/>
              </a:lnSpc>
              <a:spcBef>
                <a:spcPts val="0"/>
              </a:spcBef>
            </a:pPr>
            <a:r>
              <a:rPr lang="ja-JP" altLang="en-US" sz="3200" b="1" dirty="0">
                <a:solidFill>
                  <a:srgbClr val="0070C0"/>
                </a:solidFill>
                <a:latin typeface="UD デジタル 教科書体 NK-B" panose="02020700000000000000" pitchFamily="18" charset="-128"/>
                <a:ea typeface="UD デジタル 教科書体 NK-B" panose="02020700000000000000" pitchFamily="18" charset="-128"/>
              </a:rPr>
              <a:t>この後はオプションの問題</a:t>
            </a:r>
            <a:endParaRPr lang="ja-JP" altLang="en-US" sz="2800" b="1" dirty="0">
              <a:solidFill>
                <a:srgbClr val="0070C0"/>
              </a:solidFill>
              <a:latin typeface="UD デジタル 教科書体 NK-B" panose="02020700000000000000" pitchFamily="18" charset="-128"/>
              <a:ea typeface="UD デジタル 教科書体 NK-B" panose="02020700000000000000" pitchFamily="18" charset="-128"/>
            </a:endParaRPr>
          </a:p>
        </p:txBody>
      </p:sp>
      <p:pic>
        <p:nvPicPr>
          <p:cNvPr id="3" name="Picture 2" descr="気候変動適応情報プラットフォーム（A-PLAT）">
            <a:extLst>
              <a:ext uri="{FF2B5EF4-FFF2-40B4-BE49-F238E27FC236}">
                <a16:creationId xmlns:a16="http://schemas.microsoft.com/office/drawing/2014/main" id="{E618DAF1-2EC5-4FE4-856D-4560198942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941" y="5432778"/>
            <a:ext cx="3660119" cy="63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08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08959"/>
            <a:ext cx="9144000" cy="251736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すでに様々な分野で「適応策」が実施されています。将来の気温</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上昇により、品質低下が心配されているお米の栽培において、現在どのような適応</a:t>
            </a:r>
            <a:r>
              <a:rPr lang="ja-JP" altLang="en-US" dirty="0">
                <a:latin typeface="UD デジタル 教科書体 NK-B" panose="02020700000000000000" pitchFamily="18" charset="-128"/>
                <a:ea typeface="UD デジタル 教科書体 NK-B" panose="02020700000000000000" pitchFamily="18" charset="-128"/>
              </a:rPr>
              <a:t>策が進められているでしょうか？あてはまるものをすべて選んでください。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34</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83955" y="2513033"/>
            <a:ext cx="8576089" cy="3970318"/>
          </a:xfrm>
          <a:prstGeom prst="rect">
            <a:avLst/>
          </a:prstGeom>
          <a:noFill/>
          <a:ln w="9525">
            <a:noFill/>
            <a:miter lim="800000"/>
            <a:headEnd/>
            <a:tailEnd/>
          </a:ln>
        </p:spPr>
        <p:txBody>
          <a:bodyPr wrap="square">
            <a:spAutoFit/>
          </a:bodyPr>
          <a:lstStyle/>
          <a:p>
            <a:pPr marL="541338" indent="-541338"/>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お米を植える時期を早くすることで、お米の成長段階において少しでも暑い時期を回避する。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②　お米に品質低下を防ぐ効果のある肥料を与える。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③　直射日光から守るため、</a:t>
            </a:r>
            <a:r>
              <a:rPr lang="ja-JP" altLang="en-US" sz="2800" dirty="0">
                <a:latin typeface="UD デジタル 教科書体 NK-R" panose="02020400000000000000" pitchFamily="18" charset="-128"/>
                <a:ea typeface="UD デジタル 教科書体 NK-R" panose="02020400000000000000" pitchFamily="18" charset="-128"/>
              </a:rPr>
              <a:t>水田にソーラーパネルを設置　　</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　　　する。</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④　高温に強いお米の品種を開発する。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93137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312954"/>
            <a:ext cx="9144000" cy="133778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①②④が正解です。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35</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55639" y="1498527"/>
            <a:ext cx="8732913" cy="1985159"/>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比較的に取り組みやすい適応策として、</a:t>
            </a:r>
            <a:r>
              <a:rPr kumimoji="1" lang="ja-JP" altLang="en-US" sz="2800" dirty="0">
                <a:latin typeface="UD デジタル 教科書体 NK-R" panose="02020400000000000000" pitchFamily="18" charset="-128"/>
                <a:ea typeface="UD デジタル 教科書体 NK-R" panose="02020400000000000000" pitchFamily="18" charset="-128"/>
              </a:rPr>
              <a:t>お米を植える時期を早くすることや肥料や水を与えることが行われています。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また、高温であっても品質や味が落ちない品種の開発も進められています。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テキスト プレースホルダー 4">
            <a:extLst>
              <a:ext uri="{FF2B5EF4-FFF2-40B4-BE49-F238E27FC236}">
                <a16:creationId xmlns:a16="http://schemas.microsoft.com/office/drawing/2014/main" id="{961672B6-712C-428B-A3C0-D185F58E0D89}"/>
              </a:ext>
            </a:extLst>
          </p:cNvPr>
          <p:cNvSpPr txBox="1">
            <a:spLocks/>
          </p:cNvSpPr>
          <p:nvPr/>
        </p:nvSpPr>
        <p:spPr bwMode="auto">
          <a:xfrm>
            <a:off x="330200" y="6524298"/>
            <a:ext cx="8356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latin typeface="Meiryo UI" panose="020B0604030504040204" pitchFamily="50" charset="-128"/>
                <a:ea typeface="Meiryo UI" panose="020B0604030504040204" pitchFamily="50" charset="-128"/>
              </a:rPr>
              <a:t>出典：農林水産省　平成</a:t>
            </a:r>
            <a:r>
              <a:rPr lang="en-US" altLang="ja-JP">
                <a:latin typeface="Meiryo UI" panose="020B0604030504040204" pitchFamily="50" charset="-128"/>
                <a:ea typeface="Meiryo UI" panose="020B0604030504040204" pitchFamily="50" charset="-128"/>
              </a:rPr>
              <a:t>30</a:t>
            </a:r>
            <a:r>
              <a:rPr lang="ja-JP" altLang="en-US">
                <a:latin typeface="Meiryo UI" panose="020B0604030504040204" pitchFamily="50" charset="-128"/>
                <a:ea typeface="Meiryo UI" panose="020B0604030504040204" pitchFamily="50" charset="-128"/>
              </a:rPr>
              <a:t>年地球温暖化影響調査レポート　</a:t>
            </a:r>
            <a:r>
              <a:rPr lang="en-US" altLang="ja-JP">
                <a:latin typeface="Meiryo UI" panose="020B0604030504040204" pitchFamily="50" charset="-128"/>
                <a:ea typeface="Meiryo UI" panose="020B0604030504040204" pitchFamily="50" charset="-128"/>
              </a:rPr>
              <a:t>(http://www.maff.go.jp/j/seisan/kankyo/ondanka/report.html)</a:t>
            </a:r>
            <a:endParaRPr lang="en-US" altLang="ja-JP"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D30883BD-EA85-491F-8867-62B1CA4BB1FD}"/>
              </a:ext>
            </a:extLst>
          </p:cNvPr>
          <p:cNvGrpSpPr/>
          <p:nvPr/>
        </p:nvGrpSpPr>
        <p:grpSpPr>
          <a:xfrm>
            <a:off x="1655763" y="3435003"/>
            <a:ext cx="5859196" cy="3143270"/>
            <a:chOff x="1655763" y="3273405"/>
            <a:chExt cx="5859196" cy="3143270"/>
          </a:xfrm>
        </p:grpSpPr>
        <p:pic>
          <p:nvPicPr>
            <p:cNvPr id="8" name="図 7">
              <a:extLst>
                <a:ext uri="{FF2B5EF4-FFF2-40B4-BE49-F238E27FC236}">
                  <a16:creationId xmlns:a16="http://schemas.microsoft.com/office/drawing/2014/main" id="{EE60330F-CE68-4C99-B006-80A89FEE9308}"/>
                </a:ext>
              </a:extLst>
            </p:cNvPr>
            <p:cNvPicPr>
              <a:picLocks noChangeAspect="1"/>
            </p:cNvPicPr>
            <p:nvPr/>
          </p:nvPicPr>
          <p:blipFill rotWithShape="1">
            <a:blip r:embed="rId3"/>
            <a:srcRect b="7854"/>
            <a:stretch/>
          </p:blipFill>
          <p:spPr>
            <a:xfrm>
              <a:off x="2739029" y="3273405"/>
              <a:ext cx="3598710" cy="2791482"/>
            </a:xfrm>
            <a:prstGeom prst="rect">
              <a:avLst/>
            </a:prstGeom>
          </p:spPr>
        </p:pic>
        <p:sp>
          <p:nvSpPr>
            <p:cNvPr id="9" name="正方形/長方形 8">
              <a:extLst>
                <a:ext uri="{FF2B5EF4-FFF2-40B4-BE49-F238E27FC236}">
                  <a16:creationId xmlns:a16="http://schemas.microsoft.com/office/drawing/2014/main" id="{8D8F79B4-AB6D-424A-9E6A-7597884A7EA1}"/>
                </a:ext>
              </a:extLst>
            </p:cNvPr>
            <p:cNvSpPr/>
            <p:nvPr/>
          </p:nvSpPr>
          <p:spPr>
            <a:xfrm>
              <a:off x="1655763" y="6047343"/>
              <a:ext cx="5859196" cy="369332"/>
            </a:xfrm>
            <a:prstGeom prst="rect">
              <a:avLst/>
            </a:prstGeom>
            <a:noFill/>
          </p:spPr>
          <p:txBody>
            <a:bodyPr wrap="square">
              <a:spAutoFit/>
            </a:bodyPr>
            <a:lstStyle/>
            <a:p>
              <a:pPr algn="ctr"/>
              <a:r>
                <a:rPr lang="ja-JP" altLang="en-US" sz="1800" b="1">
                  <a:latin typeface="+mn-ea"/>
                </a:rPr>
                <a:t>高温条件下でも品質・食味に優れる晩生品種「新之助」</a:t>
              </a:r>
            </a:p>
          </p:txBody>
        </p:sp>
      </p:grpSp>
    </p:spTree>
    <p:extLst>
      <p:ext uri="{BB962C8B-B14F-4D97-AF65-F5344CB8AC3E}">
        <p14:creationId xmlns:p14="http://schemas.microsoft.com/office/powerpoint/2010/main" val="58301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008599"/>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1</a:t>
            </a:r>
            <a:r>
              <a:rPr lang="ja-JP" altLang="en-US" dirty="0">
                <a:latin typeface="UD デジタル 教科書体 NK-B" panose="02020700000000000000" pitchFamily="18" charset="-128"/>
                <a:ea typeface="UD デジタル 教科書体 NK-B" panose="02020700000000000000" pitchFamily="18" charset="-128"/>
              </a:rPr>
              <a:t>問）地球温暖化はなぜ起きているのでしょうか？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4</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65471" y="1617399"/>
            <a:ext cx="8632724"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a:t>
            </a:r>
            <a:r>
              <a:rPr kumimoji="1" lang="ja-JP" altLang="en-US" sz="3600" dirty="0">
                <a:latin typeface="UD デジタル 教科書体 NK-R" panose="02020400000000000000" pitchFamily="18" charset="-128"/>
                <a:ea typeface="UD デジタル 教科書体 NK-R" panose="02020400000000000000" pitchFamily="18" charset="-128"/>
              </a:rPr>
              <a:t>　太陽が近づいてきたから。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晴れの日が増加したから。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600" dirty="0">
                <a:latin typeface="UD デジタル 教科書体 NK-R" panose="02020400000000000000" pitchFamily="18" charset="-128"/>
                <a:ea typeface="UD デジタル 教科書体 NK-R" panose="02020400000000000000" pitchFamily="18" charset="-128"/>
              </a:rPr>
              <a:t>③　温室効果ガスが増加してきたから。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marL="628650" indent="-628650"/>
            <a:endParaRPr lang="en-US" altLang="ja-JP" sz="36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600" dirty="0">
                <a:latin typeface="UD デジタル 教科書体 NK-R" panose="02020400000000000000" pitchFamily="18" charset="-128"/>
                <a:ea typeface="UD デジタル 教科書体 NK-R" panose="02020400000000000000" pitchFamily="18" charset="-128"/>
              </a:rPr>
              <a:t>④　世界の人口が増えてきたから。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11613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5</a:t>
            </a:fld>
            <a:endParaRPr kumimoji="1" lang="ja-JP" altLang="en-US"/>
          </a:p>
        </p:txBody>
      </p:sp>
      <p:sp>
        <p:nvSpPr>
          <p:cNvPr id="7" name="タイトル 1">
            <a:extLst>
              <a:ext uri="{FF2B5EF4-FFF2-40B4-BE49-F238E27FC236}">
                <a16:creationId xmlns:a16="http://schemas.microsoft.com/office/drawing/2014/main" id="{A06A0BF8-DA42-48AC-92B5-71F10602C639}"/>
              </a:ext>
            </a:extLst>
          </p:cNvPr>
          <p:cNvSpPr>
            <a:spLocks noGrp="1"/>
          </p:cNvSpPr>
          <p:nvPr>
            <p:ph type="title"/>
          </p:nvPr>
        </p:nvSpPr>
        <p:spPr>
          <a:xfrm>
            <a:off x="-1" y="533841"/>
            <a:ext cx="9144001" cy="1374360"/>
          </a:xfrm>
        </p:spPr>
        <p:txBody>
          <a:bodyPr>
            <a:normAutofit/>
          </a:bodyPr>
          <a:lstStyle/>
          <a:p>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地球温暖化は、化石燃料を燃やすこと等によって排出される二酸化炭素（</a:t>
            </a:r>
            <a:r>
              <a:rPr lang="en-US" altLang="ja-JP"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CO</a:t>
            </a:r>
            <a:r>
              <a:rPr lang="en-US" altLang="ja-JP" baseline="-250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2</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）などの温室効果ガスが増加して</a:t>
            </a:r>
            <a:r>
              <a:rPr lang="ja-JP" altLang="en-US" dirty="0">
                <a:latin typeface="UD デジタル 教科書体 NK-B" panose="02020700000000000000" pitchFamily="18" charset="-128"/>
                <a:ea typeface="UD デジタル 教科書体 NK-B" panose="02020700000000000000" pitchFamily="18" charset="-128"/>
              </a:rPr>
              <a:t>きたからだと考えられています。正解は③。</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0" name="角丸四角形 14">
            <a:extLst>
              <a:ext uri="{FF2B5EF4-FFF2-40B4-BE49-F238E27FC236}">
                <a16:creationId xmlns:a16="http://schemas.microsoft.com/office/drawing/2014/main" id="{C46C49F0-1E70-4028-AA1D-9EC8B5904034}"/>
              </a:ext>
            </a:extLst>
          </p:cNvPr>
          <p:cNvSpPr/>
          <p:nvPr/>
        </p:nvSpPr>
        <p:spPr>
          <a:xfrm>
            <a:off x="716087" y="2432699"/>
            <a:ext cx="4799810" cy="2794058"/>
          </a:xfrm>
          <a:prstGeom prst="roundRect">
            <a:avLst/>
          </a:prstGeom>
          <a:solidFill>
            <a:srgbClr val="CC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■人間の活動の影響</a:t>
            </a:r>
            <a:endParaRPr kumimoji="1"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4100"/>
              </a:lnSpc>
            </a:pP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火力発電や</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ガソリンなどの化石燃料の使用により、</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温室効果ガスが増加しています。</a:t>
            </a:r>
            <a:endParaRPr kumimoji="1" lang="ja-JP" altLang="en-US" sz="36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050" name="Picture 2">
            <a:extLst>
              <a:ext uri="{FF2B5EF4-FFF2-40B4-BE49-F238E27FC236}">
                <a16:creationId xmlns:a16="http://schemas.microsoft.com/office/drawing/2014/main" id="{7D10892D-E4A1-4214-A1C1-CEC0A226A7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306" y="1386348"/>
            <a:ext cx="2796280" cy="26006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1C15A8F-3225-4797-AB22-F056FA950B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256" y="4149070"/>
            <a:ext cx="2195666" cy="225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3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ED365E72-10E9-4002-BE7B-5AAEAE48A5B8}"/>
              </a:ext>
            </a:extLst>
          </p:cNvPr>
          <p:cNvGrpSpPr/>
          <p:nvPr/>
        </p:nvGrpSpPr>
        <p:grpSpPr>
          <a:xfrm>
            <a:off x="-118772" y="3194479"/>
            <a:ext cx="8706793" cy="3204351"/>
            <a:chOff x="831504" y="3548496"/>
            <a:chExt cx="8826326" cy="3364348"/>
          </a:xfrm>
        </p:grpSpPr>
        <p:pic>
          <p:nvPicPr>
            <p:cNvPr id="17" name="図 16">
              <a:extLst>
                <a:ext uri="{FF2B5EF4-FFF2-40B4-BE49-F238E27FC236}">
                  <a16:creationId xmlns:a16="http://schemas.microsoft.com/office/drawing/2014/main" id="{2B0132D1-9603-417C-8FF6-7366FEB0B4C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07396" y="3556907"/>
              <a:ext cx="3350434" cy="3350434"/>
            </a:xfrm>
            <a:prstGeom prst="rect">
              <a:avLst/>
            </a:prstGeom>
          </p:spPr>
        </p:pic>
        <p:grpSp>
          <p:nvGrpSpPr>
            <p:cNvPr id="18" name="グループ化 17">
              <a:extLst>
                <a:ext uri="{FF2B5EF4-FFF2-40B4-BE49-F238E27FC236}">
                  <a16:creationId xmlns:a16="http://schemas.microsoft.com/office/drawing/2014/main" id="{9D4A4B4B-4E8F-4AF6-8C16-50F923948692}"/>
                </a:ext>
              </a:extLst>
            </p:cNvPr>
            <p:cNvGrpSpPr/>
            <p:nvPr/>
          </p:nvGrpSpPr>
          <p:grpSpPr>
            <a:xfrm>
              <a:off x="831504" y="3548496"/>
              <a:ext cx="5375758" cy="3364348"/>
              <a:chOff x="6314623" y="3588183"/>
              <a:chExt cx="5375758" cy="3364348"/>
            </a:xfrm>
          </p:grpSpPr>
          <p:sp>
            <p:nvSpPr>
              <p:cNvPr id="20" name="角丸四角形 7">
                <a:extLst>
                  <a:ext uri="{FF2B5EF4-FFF2-40B4-BE49-F238E27FC236}">
                    <a16:creationId xmlns:a16="http://schemas.microsoft.com/office/drawing/2014/main" id="{2310B2A4-6A79-440C-89F0-B443C0B7A9E6}"/>
                  </a:ext>
                </a:extLst>
              </p:cNvPr>
              <p:cNvSpPr/>
              <p:nvPr/>
            </p:nvSpPr>
            <p:spPr>
              <a:xfrm>
                <a:off x="6314623" y="3588183"/>
                <a:ext cx="5375758" cy="33643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600"/>
                  </a:spcAft>
                </a:pP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太陽から届く日射が地表面で吸収され</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spcAft>
                    <a:spcPts val="600"/>
                  </a:spcAft>
                </a:pP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加熱された地表面から熱が放射され</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温室効果ガスがこの熱を吸収し</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再び下向きに放射し地表面や大気を加熱</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 name="二等辺三角形 21">
                <a:extLst>
                  <a:ext uri="{FF2B5EF4-FFF2-40B4-BE49-F238E27FC236}">
                    <a16:creationId xmlns:a16="http://schemas.microsoft.com/office/drawing/2014/main" id="{E1FEBA97-1356-4C0B-A0BE-0D163210FF14}"/>
                  </a:ext>
                </a:extLst>
              </p:cNvPr>
              <p:cNvSpPr/>
              <p:nvPr/>
            </p:nvSpPr>
            <p:spPr>
              <a:xfrm rot="10800000">
                <a:off x="8798793" y="4292501"/>
                <a:ext cx="407418" cy="1641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541867"/>
            <a:ext cx="8906256" cy="2568091"/>
          </a:xfrm>
        </p:spPr>
        <p:txBody>
          <a:bodyPr>
            <a:normAutofit fontScale="90000"/>
          </a:bodyPr>
          <a:lstStyle/>
          <a:p>
            <a:r>
              <a:rPr kumimoji="1"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地球温暖化の仕組み</a:t>
            </a:r>
            <a:br>
              <a:rPr kumimoji="1" lang="en-US" altLang="ja-JP"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地球の平均気温は現在約</a:t>
            </a:r>
            <a: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15</a:t>
            </a: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℃ですが、もしも地球上に温室効果ガスがなかったとすれば、平均気温はマイナス</a:t>
            </a:r>
            <a: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18</a:t>
            </a: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℃となり、生命の存在できない極寒の星となるはずです。</a:t>
            </a:r>
            <a:b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しかしながら、地表の気温は以下のメカニズムにより、生物の存在に適した温度で保たれています。</a:t>
            </a:r>
            <a:b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ところが、近年、産業の発展や森林の開拓などの人間活動の活発化に伴って、温室効果ガスの濃度が増加し、地球規模での気温上昇が進行しています。</a:t>
            </a:r>
            <a:b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endPar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6</a:t>
            </a:fld>
            <a:endParaRPr kumimoji="1" lang="ja-JP" altLang="en-US"/>
          </a:p>
        </p:txBody>
      </p:sp>
      <p:sp>
        <p:nvSpPr>
          <p:cNvPr id="27" name="テキスト プレースホルダー 4">
            <a:extLst>
              <a:ext uri="{FF2B5EF4-FFF2-40B4-BE49-F238E27FC236}">
                <a16:creationId xmlns:a16="http://schemas.microsoft.com/office/drawing/2014/main" id="{00A5A88C-E958-4AF4-8EF0-6A49CDD10195}"/>
              </a:ext>
            </a:extLst>
          </p:cNvPr>
          <p:cNvSpPr txBox="1">
            <a:spLocks/>
          </p:cNvSpPr>
          <p:nvPr/>
        </p:nvSpPr>
        <p:spPr bwMode="auto">
          <a:xfrm>
            <a:off x="330200" y="6477000"/>
            <a:ext cx="8356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10000"/>
              </a:lnSpc>
            </a:pPr>
            <a:r>
              <a:rPr lang="ja-JP" altLang="en-US" dirty="0">
                <a:latin typeface="UD デジタル 教科書体 NK-R" panose="02020400000000000000" pitchFamily="18" charset="-128"/>
                <a:ea typeface="UD デジタル 教科書体 NK-R" panose="02020400000000000000" pitchFamily="18" charset="-128"/>
              </a:rPr>
              <a:t>出典：気象庁、国立環境研究所の情報を参考に作成</a:t>
            </a:r>
          </a:p>
          <a:p>
            <a:pPr>
              <a:lnSpc>
                <a:spcPct val="110000"/>
              </a:lnSpc>
            </a:pPr>
            <a:r>
              <a:rPr lang="ja-JP" altLang="en-US" dirty="0">
                <a:latin typeface="UD デジタル 教科書体 NK-R" panose="02020400000000000000" pitchFamily="18" charset="-128"/>
                <a:ea typeface="UD デジタル 教科書体 NK-R" panose="02020400000000000000" pitchFamily="18" charset="-128"/>
              </a:rPr>
              <a:t>　　　　 全国地球温暖化防止活動推進センターウェブサイト（</a:t>
            </a:r>
            <a:r>
              <a:rPr lang="en-US" altLang="ja-JP" dirty="0">
                <a:latin typeface="UD デジタル 教科書体 NK-R" panose="02020400000000000000" pitchFamily="18" charset="-128"/>
                <a:ea typeface="UD デジタル 教科書体 NK-R" panose="02020400000000000000" pitchFamily="18" charset="-128"/>
              </a:rPr>
              <a:t>https://www.jccca.org/chart/chart01_01.html</a:t>
            </a:r>
            <a:r>
              <a:rPr lang="ja-JP" altLang="en-US" dirty="0">
                <a:latin typeface="UD デジタル 教科書体 NK-R" panose="02020400000000000000" pitchFamily="18" charset="-128"/>
                <a:ea typeface="UD デジタル 教科書体 NK-R" panose="02020400000000000000" pitchFamily="18" charset="-128"/>
              </a:rPr>
              <a:t>）より</a:t>
            </a:r>
          </a:p>
        </p:txBody>
      </p:sp>
      <p:sp>
        <p:nvSpPr>
          <p:cNvPr id="13" name="二等辺三角形 12">
            <a:extLst>
              <a:ext uri="{FF2B5EF4-FFF2-40B4-BE49-F238E27FC236}">
                <a16:creationId xmlns:a16="http://schemas.microsoft.com/office/drawing/2014/main" id="{2CAA4384-DFFC-4FF2-93A8-9120C9608250}"/>
              </a:ext>
            </a:extLst>
          </p:cNvPr>
          <p:cNvSpPr/>
          <p:nvPr/>
        </p:nvSpPr>
        <p:spPr>
          <a:xfrm rot="10800000">
            <a:off x="2331754" y="4592638"/>
            <a:ext cx="401900" cy="15634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二等辺三角形 14">
            <a:extLst>
              <a:ext uri="{FF2B5EF4-FFF2-40B4-BE49-F238E27FC236}">
                <a16:creationId xmlns:a16="http://schemas.microsoft.com/office/drawing/2014/main" id="{84B4E1EE-359E-4116-AD3D-B3929CCEF8DD}"/>
              </a:ext>
            </a:extLst>
          </p:cNvPr>
          <p:cNvSpPr/>
          <p:nvPr/>
        </p:nvSpPr>
        <p:spPr>
          <a:xfrm rot="10800000">
            <a:off x="2331753" y="5195543"/>
            <a:ext cx="401900" cy="15634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412238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7</a:t>
            </a:fld>
            <a:endParaRPr kumimoji="1" lang="ja-JP" altLang="en-US"/>
          </a:p>
        </p:txBody>
      </p:sp>
      <p:sp>
        <p:nvSpPr>
          <p:cNvPr id="7" name="タイトル 1">
            <a:extLst>
              <a:ext uri="{FF2B5EF4-FFF2-40B4-BE49-F238E27FC236}">
                <a16:creationId xmlns:a16="http://schemas.microsoft.com/office/drawing/2014/main" id="{A06A0BF8-DA42-48AC-92B5-71F10602C639}"/>
              </a:ext>
            </a:extLst>
          </p:cNvPr>
          <p:cNvSpPr>
            <a:spLocks noGrp="1"/>
          </p:cNvSpPr>
          <p:nvPr>
            <p:ph type="title"/>
          </p:nvPr>
        </p:nvSpPr>
        <p:spPr>
          <a:xfrm>
            <a:off x="0" y="283453"/>
            <a:ext cx="9052560" cy="1773947"/>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温室効果ガスには、様々な種類がありますが、その中でも、二酸化炭素の影響が最も大きく、また二酸化炭素の量は増え続けています。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プレースホルダー 4">
            <a:extLst>
              <a:ext uri="{FF2B5EF4-FFF2-40B4-BE49-F238E27FC236}">
                <a16:creationId xmlns:a16="http://schemas.microsoft.com/office/drawing/2014/main" id="{66AC4F29-6BEA-4EAD-AE0A-7B923BA253A0}"/>
              </a:ext>
            </a:extLst>
          </p:cNvPr>
          <p:cNvSpPr txBox="1">
            <a:spLocks/>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gn="ctr"/>
            <a:r>
              <a:rPr lang="ja-JP" altLang="en-US" dirty="0">
                <a:latin typeface="UD デジタル 教科書体 NK-R" panose="02020400000000000000" pitchFamily="18" charset="-128"/>
                <a:ea typeface="UD デジタル 教科書体 NK-R" panose="02020400000000000000" pitchFamily="18" charset="-128"/>
              </a:rPr>
              <a:t>出典：全国地球温暖化防止活動推進センターウェブサイト（</a:t>
            </a:r>
            <a:r>
              <a:rPr lang="en-US" altLang="ja-JP" dirty="0">
                <a:latin typeface="UD デジタル 教科書体 NK-R" panose="02020400000000000000" pitchFamily="18" charset="-128"/>
                <a:ea typeface="UD デジタル 教科書体 NK-R" panose="02020400000000000000" pitchFamily="18" charset="-128"/>
              </a:rPr>
              <a:t>https://www.jccca.org/download/13267</a:t>
            </a:r>
            <a:r>
              <a:rPr lang="ja-JP" altLang="en-US" dirty="0">
                <a:latin typeface="UD デジタル 教科書体 NK-R" panose="02020400000000000000" pitchFamily="18" charset="-128"/>
                <a:ea typeface="UD デジタル 教科書体 NK-R" panose="02020400000000000000" pitchFamily="18" charset="-128"/>
              </a:rPr>
              <a:t>）</a:t>
            </a:r>
            <a:endParaRPr lang="en-US" altLang="ja-JP" dirty="0">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44685D59-F387-4846-97BC-6A92F68B3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7430" y="1656732"/>
            <a:ext cx="4866968" cy="4866968"/>
          </a:xfrm>
          <a:prstGeom prst="rect">
            <a:avLst/>
          </a:prstGeom>
        </p:spPr>
      </p:pic>
    </p:spTree>
    <p:extLst>
      <p:ext uri="{BB962C8B-B14F-4D97-AF65-F5344CB8AC3E}">
        <p14:creationId xmlns:p14="http://schemas.microsoft.com/office/powerpoint/2010/main" val="28474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8</a:t>
            </a:fld>
            <a:endParaRPr kumimoji="1" lang="ja-JP" altLang="en-US"/>
          </a:p>
        </p:txBody>
      </p:sp>
      <p:sp>
        <p:nvSpPr>
          <p:cNvPr id="7" name="タイトル 1">
            <a:extLst>
              <a:ext uri="{FF2B5EF4-FFF2-40B4-BE49-F238E27FC236}">
                <a16:creationId xmlns:a16="http://schemas.microsoft.com/office/drawing/2014/main" id="{A06A0BF8-DA42-48AC-92B5-71F10602C639}"/>
              </a:ext>
            </a:extLst>
          </p:cNvPr>
          <p:cNvSpPr>
            <a:spLocks noGrp="1"/>
          </p:cNvSpPr>
          <p:nvPr>
            <p:ph type="title"/>
          </p:nvPr>
        </p:nvSpPr>
        <p:spPr>
          <a:xfrm>
            <a:off x="-73152" y="414917"/>
            <a:ext cx="9345168" cy="1143891"/>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日本は、世界全体の二酸化炭素の約</a:t>
            </a:r>
            <a:r>
              <a:rPr lang="en-US" altLang="ja-JP" dirty="0">
                <a:latin typeface="UD デジタル 教科書体 NK-B" panose="02020700000000000000" pitchFamily="18" charset="-128"/>
                <a:ea typeface="UD デジタル 教科書体 NK-B" panose="02020700000000000000" pitchFamily="18" charset="-128"/>
              </a:rPr>
              <a:t>3.4</a:t>
            </a:r>
            <a:r>
              <a:rPr lang="ja-JP" altLang="en-US" dirty="0">
                <a:latin typeface="UD デジタル 教科書体 NK-B" panose="02020700000000000000" pitchFamily="18" charset="-128"/>
                <a:ea typeface="UD デジタル 教科書体 NK-B" panose="02020700000000000000" pitchFamily="18" charset="-128"/>
              </a:rPr>
              <a:t>％を排出しており、世界で</a:t>
            </a:r>
            <a:r>
              <a:rPr lang="en-US" altLang="ja-JP" dirty="0">
                <a:latin typeface="UD デジタル 教科書体 NK-B" panose="02020700000000000000" pitchFamily="18" charset="-128"/>
                <a:ea typeface="UD デジタル 教科書体 NK-B" panose="02020700000000000000" pitchFamily="18" charset="-128"/>
              </a:rPr>
              <a:t>5</a:t>
            </a:r>
            <a:r>
              <a:rPr lang="ja-JP" altLang="en-US" dirty="0">
                <a:latin typeface="UD デジタル 教科書体 NK-B" panose="02020700000000000000" pitchFamily="18" charset="-128"/>
                <a:ea typeface="UD デジタル 教科書体 NK-B" panose="02020700000000000000" pitchFamily="18" charset="-128"/>
              </a:rPr>
              <a:t>番目です。</a:t>
            </a:r>
          </a:p>
        </p:txBody>
      </p:sp>
      <p:sp>
        <p:nvSpPr>
          <p:cNvPr id="10" name="テキスト プレースホルダー 4">
            <a:extLst>
              <a:ext uri="{FF2B5EF4-FFF2-40B4-BE49-F238E27FC236}">
                <a16:creationId xmlns:a16="http://schemas.microsoft.com/office/drawing/2014/main" id="{05D920CD-C775-46BB-A328-8CC8E630467B}"/>
              </a:ext>
            </a:extLst>
          </p:cNvPr>
          <p:cNvSpPr txBox="1">
            <a:spLocks/>
          </p:cNvSpPr>
          <p:nvPr/>
        </p:nvSpPr>
        <p:spPr bwMode="auto">
          <a:xfrm>
            <a:off x="0" y="6523408"/>
            <a:ext cx="9143999"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gn="ctr"/>
            <a:r>
              <a:rPr lang="ja-JP" altLang="en-US" sz="800" dirty="0">
                <a:latin typeface="UD デジタル 教科書体 NK-R" panose="02020400000000000000" pitchFamily="18" charset="-128"/>
                <a:ea typeface="UD デジタル 教科書体 NK-R" panose="02020400000000000000" pitchFamily="18" charset="-128"/>
              </a:rPr>
              <a:t>出典：</a:t>
            </a:r>
            <a:r>
              <a:rPr lang="en-US" altLang="ja-JP" sz="800" dirty="0">
                <a:latin typeface="UD デジタル 教科書体 NK-R" panose="02020400000000000000" pitchFamily="18" charset="-128"/>
                <a:ea typeface="UD デジタル 教科書体 NK-R" panose="02020400000000000000" pitchFamily="18" charset="-128"/>
              </a:rPr>
              <a:t>EDMC</a:t>
            </a:r>
            <a:r>
              <a:rPr lang="ja-JP" altLang="en-US" sz="800" dirty="0">
                <a:latin typeface="UD デジタル 教科書体 NK-R" panose="02020400000000000000" pitchFamily="18" charset="-128"/>
                <a:ea typeface="UD デジタル 教科書体 NK-R" panose="02020400000000000000" pitchFamily="18" charset="-128"/>
              </a:rPr>
              <a:t>／エネルギー・経済統計要覧</a:t>
            </a:r>
            <a:r>
              <a:rPr lang="en-US" altLang="ja-JP" sz="800" dirty="0">
                <a:latin typeface="UD デジタル 教科書体 NK-R" panose="02020400000000000000" pitchFamily="18" charset="-128"/>
                <a:ea typeface="UD デジタル 教科書体 NK-R" panose="02020400000000000000" pitchFamily="18" charset="-128"/>
              </a:rPr>
              <a:t>2020</a:t>
            </a:r>
            <a:r>
              <a:rPr lang="ja-JP" altLang="en-US" sz="800" dirty="0">
                <a:latin typeface="UD デジタル 教科書体 NK-R" panose="02020400000000000000" pitchFamily="18" charset="-128"/>
                <a:ea typeface="UD デジタル 教科書体 NK-R" panose="02020400000000000000" pitchFamily="18" charset="-128"/>
              </a:rPr>
              <a:t>年版、全国地球温暖化防止活動推進センターウェブサイト（</a:t>
            </a:r>
            <a:r>
              <a:rPr lang="en-US" altLang="ja-JP" sz="800" dirty="0">
                <a:latin typeface="UD デジタル 教科書体 NK-R" panose="02020400000000000000" pitchFamily="18" charset="-128"/>
                <a:ea typeface="UD デジタル 教科書体 NK-R" panose="02020400000000000000" pitchFamily="18" charset="-128"/>
              </a:rPr>
              <a:t>https://www.jccca.org/chart/chart03_01.html</a:t>
            </a:r>
            <a:r>
              <a:rPr lang="ja-JP" altLang="en-US" sz="800" dirty="0">
                <a:latin typeface="UD デジタル 教科書体 NK-R" panose="02020400000000000000" pitchFamily="18" charset="-128"/>
                <a:ea typeface="UD デジタル 教科書体 NK-R" panose="02020400000000000000" pitchFamily="18" charset="-128"/>
              </a:rPr>
              <a:t>）</a:t>
            </a:r>
          </a:p>
        </p:txBody>
      </p:sp>
      <p:pic>
        <p:nvPicPr>
          <p:cNvPr id="11" name="Picture 2">
            <a:extLst>
              <a:ext uri="{FF2B5EF4-FFF2-40B4-BE49-F238E27FC236}">
                <a16:creationId xmlns:a16="http://schemas.microsoft.com/office/drawing/2014/main" id="{A722AD2A-316F-45A4-A113-1AED3A878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263" y="1632154"/>
            <a:ext cx="4847303" cy="484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2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62288" cy="1392648"/>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問）地球温暖化</a:t>
            </a:r>
            <a:r>
              <a:rPr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への対策として、どの</a:t>
            </a:r>
            <a:r>
              <a:rPr lang="ja-JP" altLang="en-US" dirty="0">
                <a:latin typeface="UD デジタル 教科書体 NK-B" panose="02020700000000000000" pitchFamily="18" charset="-128"/>
                <a:ea typeface="UD デジタル 教科書体 NK-B" panose="02020700000000000000" pitchFamily="18" charset="-128"/>
              </a:rPr>
              <a:t>ような事が必要だと思いますか？あてはまるものをすべて選んでください。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9</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45806" y="1809423"/>
            <a:ext cx="8652388" cy="4201150"/>
          </a:xfrm>
          <a:prstGeom prst="rect">
            <a:avLst/>
          </a:prstGeom>
          <a:noFill/>
          <a:ln w="9525">
            <a:noFill/>
            <a:miter lim="800000"/>
            <a:headEnd/>
            <a:tailEnd/>
          </a:ln>
        </p:spPr>
        <p:txBody>
          <a:bodyPr wrap="square">
            <a:spAutoFit/>
          </a:bodyPr>
          <a:lstStyle/>
          <a:p>
            <a:r>
              <a:rPr lang="ja-JP" altLang="en-US" sz="3300" dirty="0">
                <a:latin typeface="UD デジタル 教科書体 NK-R" panose="02020400000000000000" pitchFamily="18" charset="-128"/>
                <a:ea typeface="UD デジタル 教科書体 NK-R" panose="02020400000000000000" pitchFamily="18" charset="-128"/>
              </a:rPr>
              <a:t>①</a:t>
            </a:r>
            <a:r>
              <a:rPr kumimoji="1" lang="ja-JP" altLang="en-US" sz="3300" dirty="0">
                <a:latin typeface="UD デジタル 教科書体 NK-R" panose="02020400000000000000" pitchFamily="18" charset="-128"/>
                <a:ea typeface="UD デジタル 教科書体 NK-R" panose="02020400000000000000" pitchFamily="18" charset="-128"/>
              </a:rPr>
              <a:t>　特に何もする必要は無い。</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②　</a:t>
            </a:r>
            <a:r>
              <a:rPr lang="ja-JP" altLang="en-US" sz="3300" dirty="0">
                <a:latin typeface="UD デジタル 教科書体 NK-R" panose="02020400000000000000" pitchFamily="18" charset="-128"/>
                <a:ea typeface="UD デジタル 教科書体 NK-R" panose="02020400000000000000" pitchFamily="18" charset="-128"/>
              </a:rPr>
              <a:t>温室効果</a:t>
            </a:r>
            <a:r>
              <a:rPr kumimoji="1" lang="ja-JP" altLang="en-US" sz="3300" dirty="0">
                <a:latin typeface="UD デジタル 教科書体 NK-R" panose="02020400000000000000" pitchFamily="18" charset="-128"/>
                <a:ea typeface="UD デジタル 教科書体 NK-R" panose="02020400000000000000" pitchFamily="18" charset="-128"/>
              </a:rPr>
              <a:t>ガスの排出を減らしていく。</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300" dirty="0">
                <a:latin typeface="UD デジタル 教科書体 NK-R" panose="02020400000000000000" pitchFamily="18" charset="-128"/>
                <a:ea typeface="UD デジタル 教科書体 NK-R" panose="02020400000000000000" pitchFamily="18" charset="-128"/>
              </a:rPr>
              <a:t>③　</a:t>
            </a:r>
            <a:r>
              <a:rPr lang="ja-JP" altLang="en-US" sz="3300" dirty="0">
                <a:latin typeface="UD デジタル 教科書体 NK-R" panose="02020400000000000000" pitchFamily="18" charset="-128"/>
                <a:ea typeface="UD デジタル 教科書体 NK-R" panose="02020400000000000000" pitchFamily="18" charset="-128"/>
              </a:rPr>
              <a:t>地球温暖化が進んでも</a:t>
            </a:r>
            <a:r>
              <a:rPr kumimoji="1" lang="ja-JP" altLang="en-US" sz="3300" dirty="0">
                <a:latin typeface="UD デジタル 教科書体 NK-R" panose="02020400000000000000" pitchFamily="18" charset="-128"/>
                <a:ea typeface="UD デジタル 教科書体 NK-R" panose="02020400000000000000" pitchFamily="18" charset="-128"/>
              </a:rPr>
              <a:t>安全に生活できるように工夫する。</a:t>
            </a:r>
            <a:endParaRPr kumimoji="1" lang="en-US" altLang="ja-JP" sz="3300" dirty="0">
              <a:latin typeface="UD デジタル 教科書体 NK-R" panose="02020400000000000000" pitchFamily="18" charset="-128"/>
              <a:ea typeface="UD デジタル 教科書体 NK-R" panose="02020400000000000000" pitchFamily="18" charset="-128"/>
            </a:endParaRPr>
          </a:p>
          <a:p>
            <a:pPr marL="628650" indent="-628650"/>
            <a:endParaRPr lang="en-US" altLang="ja-JP" sz="33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300" dirty="0">
                <a:latin typeface="UD デジタル 教科書体 NK-R" panose="02020400000000000000" pitchFamily="18" charset="-128"/>
                <a:ea typeface="UD デジタル 教科書体 NK-R" panose="02020400000000000000" pitchFamily="18" charset="-128"/>
              </a:rPr>
              <a:t>④　</a:t>
            </a:r>
            <a:r>
              <a:rPr kumimoji="1" lang="ja-JP" altLang="en-US" sz="3600" dirty="0">
                <a:latin typeface="UD デジタル 教科書体 NK-R" panose="02020400000000000000" pitchFamily="18" charset="-128"/>
                <a:ea typeface="UD デジタル 教科書体 NK-R" panose="02020400000000000000" pitchFamily="18" charset="-128"/>
              </a:rPr>
              <a:t>海や川に落ちているごみを拾う。</a:t>
            </a:r>
            <a:endParaRPr kumimoji="1" lang="en-US" altLang="ja-JP" sz="33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7011442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DC29C06D26A104A86E0B3A5B29A2758" ma:contentTypeVersion="9" ma:contentTypeDescription="新しいドキュメントを作成します。" ma:contentTypeScope="" ma:versionID="eaf49df49135a4a25471185f7f36aedf">
  <xsd:schema xmlns:xsd="http://www.w3.org/2001/XMLSchema" xmlns:xs="http://www.w3.org/2001/XMLSchema" xmlns:p="http://schemas.microsoft.com/office/2006/metadata/properties" xmlns:ns2="61c4e631-73ad-474e-b866-1d87f34e5dac" targetNamespace="http://schemas.microsoft.com/office/2006/metadata/properties" ma:root="true" ma:fieldsID="25d89fc1cd55d667c6cee5156235dc31" ns2:_="">
    <xsd:import namespace="61c4e631-73ad-474e-b866-1d87f34e5d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4e631-73ad-474e-b866-1d87f34e5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04FED1-6E82-4A4E-B016-60B1EC011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4e631-73ad-474e-b866-1d87f34e5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C630BC-658D-4F68-8CF3-E1C3EF480FDD}">
  <ds:schemaRef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terms/"/>
    <ds:schemaRef ds:uri="61c4e631-73ad-474e-b866-1d87f34e5dac"/>
    <ds:schemaRef ds:uri="http://www.w3.org/XML/1998/namespace"/>
    <ds:schemaRef ds:uri="http://purl.org/dc/elements/1.1/"/>
  </ds:schemaRefs>
</ds:datastoreItem>
</file>

<file path=customXml/itemProps3.xml><?xml version="1.0" encoding="utf-8"?>
<ds:datastoreItem xmlns:ds="http://schemas.openxmlformats.org/officeDocument/2006/customXml" ds:itemID="{434D7FD4-CB51-49C3-803D-ECEEE1EEC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55844</TotalTime>
  <Words>3140</Words>
  <Application>Microsoft Office PowerPoint</Application>
  <PresentationFormat>画面に合わせる (4:3)</PresentationFormat>
  <Paragraphs>289</Paragraphs>
  <Slides>35</Slides>
  <Notes>34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Meiryo UI</vt:lpstr>
      <vt:lpstr>ＭＳ Ｐゴシック</vt:lpstr>
      <vt:lpstr>UD デジタル 教科書体 NK-B</vt:lpstr>
      <vt:lpstr>UD デジタル 教科書体 NK-R</vt:lpstr>
      <vt:lpstr>游ゴシック</vt:lpstr>
      <vt:lpstr>游ゴシック Light</vt:lpstr>
      <vt:lpstr>Arial</vt:lpstr>
      <vt:lpstr>Calibri</vt:lpstr>
      <vt:lpstr>Wingdings</vt:lpstr>
      <vt:lpstr>Office テーマ</vt:lpstr>
      <vt:lpstr>気候変動への適応　e-ラーニング教材 【高校生向け】</vt:lpstr>
      <vt:lpstr>地球温暖化とは何か知っていますか？</vt:lpstr>
      <vt:lpstr>PowerPoint プレゼンテーション</vt:lpstr>
      <vt:lpstr>（第1問）地球温暖化はなぜ起きているのでしょうか？</vt:lpstr>
      <vt:lpstr>地球温暖化は、化石燃料を燃やすこと等によって排出される二酸化炭素（CO2）などの温室効果ガスが増加してきたからだと考えられています。正解は③。</vt:lpstr>
      <vt:lpstr>地球温暖化の仕組み 地球の平均気温は現在約15℃ですが、もしも地球上に温室効果ガスがなかったとすれば、平均気温はマイナス18℃となり、生命の存在できない極寒の星となるはずです。 しかしながら、地表の気温は以下のメカニズムにより、生物の存在に適した温度で保たれています。 ところが、近年、産業の発展や森林の開拓などの人間活動の活発化に伴って、温室効果ガスの濃度が増加し、地球規模での気温上昇が進行しています。 </vt:lpstr>
      <vt:lpstr>温室効果ガスには、様々な種類がありますが、その中でも、二酸化炭素の影響が最も大きく、また二酸化炭素の量は増え続けています。</vt:lpstr>
      <vt:lpstr>日本は、世界全体の二酸化炭素の約3.4％を排出しており、世界で5番目です。</vt:lpstr>
      <vt:lpstr>（第2問）地球温暖化への対策として、どのような事が必要だと思いますか？あてはまるものをすべて選んでください。</vt:lpstr>
      <vt:lpstr>地球温暖化が進まないよう温室効果ガスの排出量を減らしていく（②）とともに、気温が上昇しても安全に生活できるように影響に備える（③）ことが必要です。</vt:lpstr>
      <vt:lpstr>（第3問）今後、温暖化対策（温室効果ガスの排出抑制）をしない場合2100年頃には、日本では約100年前と比べ、平均気温が約4℃上昇すると言われています。その場合どのようなことが起こると予測されているでしょうか。あてはまるものをすべて選んでください。</vt:lpstr>
      <vt:lpstr>①②③④の全てが正解です。</vt:lpstr>
      <vt:lpstr>（第4問）日本では約100年前と比べ、既に平均気温が上昇しているといわれています。それによって現れている影響は次のうちどれでしょうか？あてはまるものをすべて選んでください。</vt:lpstr>
      <vt:lpstr>１年間における雨の降り方が変わってきていること、サクラの開花の時期が早まっていることが確認されています。 正解は①②④。</vt:lpstr>
      <vt:lpstr>（第5問）以下の日本地図では、平均気温が約４℃上昇してしまった場合に、それぞれの地域で減少するものを表しています。それは何でしょうか（赤色は90％以上が減少することを表しています。）。</vt:lpstr>
      <vt:lpstr>①の砂浜が正解です。</vt:lpstr>
      <vt:lpstr>（第6問）ある果物は、現在、長野県や東北の平野部で栽培されていますが、２１世紀末になると、栽培適地（栽培に適した地域）が北海道へ移動することが予測されています。その果物は何でしょうか。</vt:lpstr>
      <vt:lpstr>正解は②リンゴです。</vt:lpstr>
      <vt:lpstr>（第7問）地球温暖化に伴う気候変動によって様々な影響が生じたとしても、安全に生活できるように工夫することは非常に重要で、その対策のことを「適応策」といいます。次の中で「適応策」と考えられるのはどれですか？あてはまるものをすべて選んでください。</vt:lpstr>
      <vt:lpstr>正解は①～④、すべて正解。特に暑い日はエアコンを使うことも大事です。また、災害に備えて準備することも大切です。</vt:lpstr>
      <vt:lpstr>（第8問）最近、気温上昇による猛暑日等の増加によって、熱中症搬送者数が増加しています。次の選択肢のうち、熱中症にかかわる「適応策」はどれでしょうか。あてはまるものをすべて選んでください。</vt:lpstr>
      <vt:lpstr>①から③は重要な熱中症対策であり、適応策です。正解は①②③。</vt:lpstr>
      <vt:lpstr>（第9問）最近、極端に強い雨が増加していることで各地で豪雨による災害が発生しています。これも地球温暖化に伴う気候変動の影響が考えられると言われていますが、自分自身ができる適応策としてどのようなものが考えられるでしょうか。あてはまるものをすべて選んでください。</vt:lpstr>
      <vt:lpstr>災害発生前に事前に備えておくことも「適応策」の１つです。正解は①②③。</vt:lpstr>
      <vt:lpstr>（第10問） 2015年に世界各国で議論し、平均気温の上昇を2℃以下に抑えられるように温暖化対策を進めていくことを決めました。この取り決めを何というでしょうか。</vt:lpstr>
      <vt:lpstr>世界各国が平均気温の上昇を2℃以下に抑えられるように温暖化対策を進めていくという取り決めをパリ協定といいます。</vt:lpstr>
      <vt:lpstr>（第１1問）世界でも数少ない、日本において定められた 「適応」を進めていくための法律はなんというでしょうか。</vt:lpstr>
      <vt:lpstr>日本において定められた「適応」を進めていくための法律を「気候変動適応法」といいます。</vt:lpstr>
      <vt:lpstr>（第１2問） 2015年の国連サミットで採択されたSDGs （Sustainable Development Goals：持続可能な開発目標）の中には、気候変動適応に直接関わる目標（ゴール）もあります。 SDGｓの目指すゴールはいくつあるでしょうか。</vt:lpstr>
      <vt:lpstr>正解は②の「１７個」です。</vt:lpstr>
      <vt:lpstr>PowerPoint プレゼンテーション</vt:lpstr>
      <vt:lpstr>全ての問題が終わりました。何問正解しましたか。  ここまでで学んだように安全に生活できるように気候変動の影響にそなえることが適応です。皆さんもどのようなそなえができるか考えてみてください。</vt:lpstr>
      <vt:lpstr>この後はオプションの問題</vt:lpstr>
      <vt:lpstr>すでに様々な分野で「適応策」が実施されています。将来の気温上昇により、品質低下が心配されているお米の栽培において、現在どのような適応策が進められているでしょうか？あてはまるものをすべて選んでください。</vt:lpstr>
      <vt:lpstr>①②④が正解です。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manabu watanabe</dc:creator>
  <cp:lastModifiedBy>砂川 淳</cp:lastModifiedBy>
  <cp:revision>2819</cp:revision>
  <cp:lastPrinted>2019-07-09T04:27:53Z</cp:lastPrinted>
  <dcterms:created xsi:type="dcterms:W3CDTF">2016-09-23T11:34:45Z</dcterms:created>
  <dcterms:modified xsi:type="dcterms:W3CDTF">2021-05-25T02:32:58Z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0x010100ADC29C06D26A104A86E0B3A5B29A2758</vt:lpwstr>
  </property>
</Properties>
</file>